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02" r:id="rId14"/>
    <p:sldId id="269" r:id="rId15"/>
    <p:sldId id="270" r:id="rId16"/>
    <p:sldId id="261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0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embeddedFontLst>
    <p:embeddedFont>
      <p:font typeface="DOSIyagiBoldface" panose="020B0600000101010101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스스로넷 설립체" panose="00000500000000000000" pitchFamily="2" charset="-127"/>
      <p:regular r:id="rId52"/>
    </p:embeddedFont>
    <p:embeddedFont>
      <p:font typeface="강원교육모두 Bold" panose="02020603020101020101" pitchFamily="18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0B2"/>
    <a:srgbClr val="21FF46"/>
    <a:srgbClr val="FF3737"/>
    <a:srgbClr val="B640D9"/>
    <a:srgbClr val="7DFFFC"/>
    <a:srgbClr val="00EA27"/>
    <a:srgbClr val="797979"/>
    <a:srgbClr val="800080"/>
    <a:srgbClr val="0E383E"/>
    <a:srgbClr val="042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515" autoAdjust="0"/>
  </p:normalViewPr>
  <p:slideViewPr>
    <p:cSldViewPr snapToGrid="0">
      <p:cViewPr varScale="1">
        <p:scale>
          <a:sx n="60" d="100"/>
          <a:sy n="60" d="100"/>
        </p:scale>
        <p:origin x="8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7F612-4EF0-4223-9BBC-D623F48B82CB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729A4-5BE0-4BC1-A55E-98138DAE8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53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2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21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72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365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666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73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648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41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23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26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86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175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83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39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78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360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90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52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14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32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91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6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0177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201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4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93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17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124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870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3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C44F1-9CBD-F4A4-FB5C-1B2C27494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A093CF-4065-3280-799E-AB06CFDAE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C0272-D1BC-0AEA-F763-9B81C445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070A7-19AA-4B49-BD82-0D8EE8649697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6C459-C9F5-0C96-670B-8747371D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03E0FD-5ABD-CE00-8CC8-FB480994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4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BB324-5191-E3DB-7F23-DA5603BC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EB9C4B-4EE0-FD43-0C9C-4E095F559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F5AC5-E5DD-7BAB-5DD5-1080735C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5A356-05D9-4C5B-BCD4-F72FE81E5C21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912AB-B03B-83E0-A0E9-0C9512E5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28C0F-1D3A-4179-F34F-17810307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1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18CCE0-1EF1-CD1F-D5AA-E0851A710C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B9DDB-BCAF-0B9F-0342-124095EA3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93E6A-FB58-1C54-18F2-FDACC948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159A-8A6E-485C-AA11-01D35897E20A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10EB5-D8C9-EC25-982F-CD89FB97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33B73-0146-669B-2495-2CFA2B78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4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402AA-F930-3DED-50E7-FDC28CFD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70F4B-991A-CF94-6DF2-ACCF440E4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877F9-B13A-8895-A423-941EB201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B532-2098-4871-95F7-92AE6FBD1C4D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9EE39-04C0-C639-1848-02E53AB2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7E9F4-509D-7CD7-55FE-01A4DC8C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8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E7673-C0CE-C9FC-280E-9BF69740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1781AF-7EB8-86D7-87DD-9FBE79678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F5181-2F33-B632-F784-EE6AF565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356B-CE00-442E-ABD6-EF5F5312FFC4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7690B-5037-9AED-40BF-4B432147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9C73E-BFD9-DB26-AD8E-209BF285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10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45060-E319-9D7B-68F4-4879DD2E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4CDED9-D04C-C30D-D49A-5968BD439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C38873-181C-65BC-82A3-B5297E487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80289-5699-DDFF-4FFB-840D121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0A3E-0F3E-4E8F-A488-D943F40E494C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2267B1-B3E4-7D8E-6EE7-2F9D1C6E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CA233-6A67-DD9C-9550-42D93783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74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504B9-37F8-93C6-377C-6B3ABD86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8905D1-AAAB-06C5-BE31-302535A8C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60EA73-55C4-4002-C398-06BED64F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748F17-F0F4-8456-46B0-DD3D8895E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EE0FCF-807F-F83C-99C8-7D0A5FC9E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D71903-7AFB-CA52-CE5D-0A94E2C8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2ACB-AA0C-4D7F-A921-40115F7587A5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9A7A67-8560-E1D5-2692-4947941C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404A3F-EE74-ED59-D68B-8471B7FB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3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52756-4D55-46EA-9833-E9547648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B9970C-AE26-CA5D-7B6D-6600EBFB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615-180C-4B68-A680-A160821DBA5A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7AC3C7-116B-9900-D1D0-EAF2DDBC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C1C2EA-8D9B-44B1-D62E-B2D8B0C9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1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D42B55-C259-E3F8-372B-B7862B11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782-9DB2-4F9F-B2EE-A0147AF25E98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8B2118-50E7-59A7-93AD-79205263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B93C31-5B9A-BA57-85CD-BDEE71A6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978" y="6356350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CE3A6-9195-FECB-F99D-5B4E56F9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EE966-4AB6-4E8A-643D-89306F52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B1CAC-6DA4-F51C-E9C4-8CF6F28AE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71A4A-C889-D8B1-8426-B0781BA3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2115-093F-42EA-A33A-7891A4CC9821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27857-E597-2E01-3E3A-37107074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D03569-3619-7C69-9312-7EF9A878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49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7D5B0-738F-02D1-D6BB-5D8D8388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1112AE-473F-7691-61B4-AF3E25B1A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F8C628-4076-5D85-1EE1-718BD1CE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F1DC58-F94F-051C-BBD6-B65C6211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7DDA8-CE61-44D0-9EB8-F27374649A93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1D838-2842-6B15-218E-20D4EC04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77EB1-B6D9-4960-A7AA-24DFB5E0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4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17B125-EB83-F15D-A9A8-2F992D0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3094E8-30EC-2980-0FD4-A42A346B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79FC8-5EA5-7DEB-1D29-D8FEA31E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9451D1-B1E8-49FB-B875-D66792D6DCAE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779E6-FB35-A1B6-633F-773875A75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57A53-42DB-6D64-99B7-4494F4898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6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1.png"/><Relationship Id="rId9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D9C166-85C8-7A31-5909-E754921526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3E4AC22-285F-F7BB-55F4-B1C290BDF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31" y="376714"/>
            <a:ext cx="6213042" cy="5735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1985C2-7CB0-193C-4622-B6E1ABD540ED}"/>
              </a:ext>
            </a:extLst>
          </p:cNvPr>
          <p:cNvSpPr txBox="1"/>
          <p:nvPr/>
        </p:nvSpPr>
        <p:spPr>
          <a:xfrm>
            <a:off x="6003418" y="1219200"/>
            <a:ext cx="440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EA27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C++</a:t>
            </a:r>
            <a:r>
              <a:rPr lang="ko-KR" altLang="en-US" sz="2400" dirty="0">
                <a:solidFill>
                  <a:srgbClr val="00EA27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콘솔 포트폴리오 기획서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02BF1-B1F3-1EFB-BCD5-D75D031FC568}"/>
              </a:ext>
            </a:extLst>
          </p:cNvPr>
          <p:cNvSpPr txBox="1"/>
          <p:nvPr/>
        </p:nvSpPr>
        <p:spPr>
          <a:xfrm>
            <a:off x="7412180" y="4438072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911E7-8DA6-79D7-53F0-822423CE3DB6}"/>
              </a:ext>
            </a:extLst>
          </p:cNvPr>
          <p:cNvSpPr txBox="1"/>
          <p:nvPr/>
        </p:nvSpPr>
        <p:spPr>
          <a:xfrm>
            <a:off x="7857725" y="5850220"/>
            <a:ext cx="1344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오가을</a:t>
            </a:r>
          </a:p>
        </p:txBody>
      </p:sp>
      <p:pic>
        <p:nvPicPr>
          <p:cNvPr id="17" name="그림 16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1CA2DBE-4004-5EF4-9091-C507D388B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5390"/>
          <a:stretch/>
        </p:blipFill>
        <p:spPr>
          <a:xfrm>
            <a:off x="1" y="0"/>
            <a:ext cx="3955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269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399923"/>
              </p:ext>
            </p:extLst>
          </p:nvPr>
        </p:nvGraphicFramePr>
        <p:xfrm>
          <a:off x="184076" y="3741943"/>
          <a:ext cx="11814609" cy="266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029602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372804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717109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시민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병원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병원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0.001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전체인구수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0.002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전체인구수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총합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의 중심좌표와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각 출입구와의 거리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0.001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사망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공원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공원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0.003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전체인구수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사망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</a:tbl>
          </a:graphicData>
        </a:graphic>
      </p:graphicFrame>
      <p:pic>
        <p:nvPicPr>
          <p:cNvPr id="5" name="그림 4" descr="상징이(가) 표시된 사진&#10;&#10;자동 생성된 설명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19" y="1873668"/>
            <a:ext cx="742973" cy="742973"/>
          </a:xfrm>
          <a:prstGeom prst="rect">
            <a:avLst/>
          </a:prstGeom>
        </p:spPr>
      </p:pic>
      <p:pic>
        <p:nvPicPr>
          <p:cNvPr id="9" name="그림 8" descr="사각형, 직사각형, 스크린샷, 패턴이(가) 표시된 사진&#10;&#10;자동 생성된 설명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78" y="1602855"/>
            <a:ext cx="1000125" cy="1000125"/>
          </a:xfrm>
          <a:prstGeom prst="rect">
            <a:avLst/>
          </a:prstGeom>
        </p:spPr>
      </p:pic>
      <p:pic>
        <p:nvPicPr>
          <p:cNvPr id="12" name="그림 11" descr="다채로움, 패턴, 사각형, 픽셀이(가) 표시된 사진&#10;&#10;자동 생성된 설명">
            <a:extLst>
              <a:ext uri="{FF2B5EF4-FFF2-40B4-BE49-F238E27FC236}">
                <a16:creationId xmlns:a16="http://schemas.microsoft.com/office/drawing/2014/main" id="{1A17AF18-0C7A-7E63-3C9E-252D6D37A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5" y="1383995"/>
            <a:ext cx="1282258" cy="128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1283363" y="2694237"/>
            <a:ext cx="74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병원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320123" y="2731557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아파트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708EB-3838-E443-CEE0-40217FAFA008}"/>
              </a:ext>
            </a:extLst>
          </p:cNvPr>
          <p:cNvSpPr txBox="1"/>
          <p:nvPr/>
        </p:nvSpPr>
        <p:spPr>
          <a:xfrm>
            <a:off x="9924645" y="2708438"/>
            <a:ext cx="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공원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63387" y="3236750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546B7BC-E7DA-8F07-B2D1-0EB84B00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978" y="6447517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EBB93-33BA-2BD1-8740-9693055205BD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63699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004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171384"/>
              </p:ext>
            </p:extLst>
          </p:nvPr>
        </p:nvGraphicFramePr>
        <p:xfrm>
          <a:off x="184076" y="4189252"/>
          <a:ext cx="11814609" cy="215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029602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372804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717109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+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중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2 +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를 </a:t>
                      </a:r>
                      <a:r>
                        <a:rPr lang="en-US" altLang="ko-KR" sz="1600" dirty="0" err="1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ArmyGauge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라고 했을 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ArmyGauge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* 0.0007 *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중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120,000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819" y="2104423"/>
            <a:ext cx="742973" cy="742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2717" y="1833610"/>
            <a:ext cx="1000125" cy="1000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17AF18-0C7A-7E63-3C9E-252D6D37A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5535" y="1614750"/>
            <a:ext cx="1282258" cy="128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1035472" y="2925579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소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240501" y="2944899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중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708EB-3838-E443-CEE0-40217FAFA008}"/>
              </a:ext>
            </a:extLst>
          </p:cNvPr>
          <p:cNvSpPr txBox="1"/>
          <p:nvPr/>
        </p:nvSpPr>
        <p:spPr>
          <a:xfrm>
            <a:off x="9638892" y="2944899"/>
            <a:ext cx="115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35677" y="3680345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4A56965-F90C-84A7-24EC-B5AE454B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18DD3-7E9E-A730-D7E8-935831DE8E3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6279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3739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12436"/>
              </p:ext>
            </p:extLst>
          </p:nvPr>
        </p:nvGraphicFramePr>
        <p:xfrm>
          <a:off x="184076" y="4189252"/>
          <a:ext cx="11814609" cy="2084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435614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697410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교회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건물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0.0001 *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최대 거리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(163)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아파트의 중심좌표와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건물 중심좌표의 거리 * 인구수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성당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사이비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-100,000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사이비 생성 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종교건물개수 * 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 /100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의 확률로 종교 건물 하나가 사이비가 됨</a:t>
                      </a:r>
                      <a:endParaRPr lang="en-US" altLang="ko-KR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7996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762" y="1847271"/>
            <a:ext cx="1000125" cy="1000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311" y="1833610"/>
            <a:ext cx="1000125" cy="1000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2008673" y="2925579"/>
            <a:ext cx="74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교회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436886" y="2941703"/>
            <a:ext cx="74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성당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35677" y="3680345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pic>
        <p:nvPicPr>
          <p:cNvPr id="8" name="그림 7" descr="그린, 상징, 픽셀이(가) 표시된 사진&#10;&#10;자동 생성된 설명">
            <a:extLst>
              <a:ext uri="{FF2B5EF4-FFF2-40B4-BE49-F238E27FC236}">
                <a16:creationId xmlns:a16="http://schemas.microsoft.com/office/drawing/2014/main" id="{E1820E80-0785-8776-2002-5724D1117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89" y="1805875"/>
            <a:ext cx="1047750" cy="104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3956A-97A7-75E1-6AA1-FE25EEEE2609}"/>
              </a:ext>
            </a:extLst>
          </p:cNvPr>
          <p:cNvSpPr txBox="1"/>
          <p:nvPr/>
        </p:nvSpPr>
        <p:spPr>
          <a:xfrm>
            <a:off x="9457100" y="2936945"/>
            <a:ext cx="9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사이비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438D9199-824C-E9AA-82BF-9AFDE5A4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08698-9C89-83F9-4FE4-4134BAE654C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26193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3647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2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간의 </a:t>
            </a:r>
            <a:r>
              <a:rPr lang="ko-KR" altLang="en-US" sz="240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거리 공식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0AEC20-75FF-ACBD-452D-E4B88A0E0A55}"/>
              </a:ext>
            </a:extLst>
          </p:cNvPr>
          <p:cNvSpPr/>
          <p:nvPr/>
        </p:nvSpPr>
        <p:spPr>
          <a:xfrm>
            <a:off x="851869" y="218450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CCD22-0F6C-8EEE-8374-1D64D95C9994}"/>
              </a:ext>
            </a:extLst>
          </p:cNvPr>
          <p:cNvSpPr txBox="1"/>
          <p:nvPr/>
        </p:nvSpPr>
        <p:spPr>
          <a:xfrm>
            <a:off x="1112401" y="2117900"/>
            <a:ext cx="1055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각 출입구의 중심 좌표를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x_n,y_n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이라 하고 총 아파트의 중심좌표를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p,k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라고 했을 때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총 거리의 합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를 다음과 같이 정의함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4263CA-0A5D-C014-0B8E-BEDB3EB69D04}"/>
              </a:ext>
            </a:extLst>
          </p:cNvPr>
          <p:cNvSpPr/>
          <p:nvPr/>
        </p:nvSpPr>
        <p:spPr>
          <a:xfrm>
            <a:off x="851869" y="471218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E206DB-B3AF-881D-A3CA-517BD14C0203}"/>
              </a:ext>
            </a:extLst>
          </p:cNvPr>
          <p:cNvSpPr txBox="1"/>
          <p:nvPr/>
        </p:nvSpPr>
        <p:spPr>
          <a:xfrm>
            <a:off x="1112401" y="4645574"/>
            <a:ext cx="1055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총 아파트의 중심좌표를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p,k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라고하고 총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Religion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의 중심좌표를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r,t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라고 했을 때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두 좌표사이의 거리는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D 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다음과 같이 정의함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9BF075-0FB1-DCC3-E9D2-1B1EE7492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220" y="2962210"/>
            <a:ext cx="3991532" cy="933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464720-812C-0FC3-93FE-BD2CD02A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747" y="5550900"/>
            <a:ext cx="3248478" cy="628738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7D2434A-DD36-ABE1-8A25-1D67ABFD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02C08-5CB8-2558-DBEE-A98215A2C809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13186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5448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하루가 끝났을 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97335"/>
              </p:ext>
            </p:extLst>
          </p:nvPr>
        </p:nvGraphicFramePr>
        <p:xfrm>
          <a:off x="652788" y="3006921"/>
          <a:ext cx="10615576" cy="190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430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8876146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 종류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88916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B640D9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절반보다 높을 때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전체 인구수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0.01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증가</a:t>
                      </a:r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절반보다 낮을 때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전체 인구수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0.01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감소</a:t>
                      </a:r>
                      <a:endParaRPr lang="en-US" altLang="ko-KR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세금 납부</a:t>
                      </a:r>
                      <a:endParaRPr lang="en-US" altLang="ko-KR" sz="1600" dirty="0">
                        <a:solidFill>
                          <a:srgbClr val="B640D9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가 </a:t>
                      </a:r>
                      <a:r>
                        <a:rPr lang="en-US" altLang="ko-KR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* 종교권위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돈 증가</a:t>
                      </a:r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세금 납부 여부가 뉴스에 반영됨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799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B254E1A-23D0-12F4-5A75-AA7DA3D8C90A}"/>
              </a:ext>
            </a:extLst>
          </p:cNvPr>
          <p:cNvSpPr txBox="1"/>
          <p:nvPr/>
        </p:nvSpPr>
        <p:spPr>
          <a:xfrm>
            <a:off x="883697" y="2352639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37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시에는 해당되지 않음</a:t>
            </a:r>
            <a:endParaRPr lang="en-US" altLang="ko-KR" sz="2000" dirty="0">
              <a:solidFill>
                <a:srgbClr val="FF37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40A40-8F05-3933-C44D-CED0AB1FFA71}"/>
              </a:ext>
            </a:extLst>
          </p:cNvPr>
          <p:cNvSpPr/>
          <p:nvPr/>
        </p:nvSpPr>
        <p:spPr>
          <a:xfrm>
            <a:off x="652788" y="246033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A9F4FE0-D215-3652-041C-4A41410D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D1EAA-62B9-70C1-E0CA-900A79F2DB66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64680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902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재난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254E1A-23D0-12F4-5A75-AA7DA3D8C90A}"/>
              </a:ext>
            </a:extLst>
          </p:cNvPr>
          <p:cNvSpPr txBox="1"/>
          <p:nvPr/>
        </p:nvSpPr>
        <p:spPr>
          <a:xfrm>
            <a:off x="1047566" y="1996515"/>
            <a:ext cx="3255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주기로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확률로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40A40-8F05-3933-C44D-CED0AB1FFA71}"/>
              </a:ext>
            </a:extLst>
          </p:cNvPr>
          <p:cNvSpPr/>
          <p:nvPr/>
        </p:nvSpPr>
        <p:spPr>
          <a:xfrm>
            <a:off x="816657" y="210420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D314DC55-736F-B145-1ABC-EFB826F248C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E187C-2A14-8D77-C516-3D4ABD32FC80}"/>
              </a:ext>
            </a:extLst>
          </p:cNvPr>
          <p:cNvSpPr txBox="1"/>
          <p:nvPr/>
        </p:nvSpPr>
        <p:spPr>
          <a:xfrm>
            <a:off x="695269" y="142759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발생일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27737-45F7-004F-4BCA-1DEA675A14DE}"/>
              </a:ext>
            </a:extLst>
          </p:cNvPr>
          <p:cNvSpPr txBox="1"/>
          <p:nvPr/>
        </p:nvSpPr>
        <p:spPr>
          <a:xfrm>
            <a:off x="1047566" y="2503879"/>
            <a:ext cx="297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1999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이후부터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79156-0787-0EBC-1E1E-C25191174A3C}"/>
              </a:ext>
            </a:extLst>
          </p:cNvPr>
          <p:cNvSpPr/>
          <p:nvPr/>
        </p:nvSpPr>
        <p:spPr>
          <a:xfrm>
            <a:off x="806148" y="261157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66F56-728E-F99F-841A-4789EB9756EE}"/>
              </a:ext>
            </a:extLst>
          </p:cNvPr>
          <p:cNvSpPr txBox="1"/>
          <p:nvPr/>
        </p:nvSpPr>
        <p:spPr>
          <a:xfrm>
            <a:off x="1047566" y="3011243"/>
            <a:ext cx="3552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주기 외의 날에는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/ 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+ 1)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의 확률로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4654B3-B408-7CFE-8AEF-DE3A20680797}"/>
              </a:ext>
            </a:extLst>
          </p:cNvPr>
          <p:cNvSpPr/>
          <p:nvPr/>
        </p:nvSpPr>
        <p:spPr>
          <a:xfrm>
            <a:off x="816657" y="311893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50A10-6577-1589-0D99-0E57429041A2}"/>
              </a:ext>
            </a:extLst>
          </p:cNvPr>
          <p:cNvSpPr txBox="1"/>
          <p:nvPr/>
        </p:nvSpPr>
        <p:spPr>
          <a:xfrm>
            <a:off x="1047566" y="4995148"/>
            <a:ext cx="3552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디폴트 사망자 수는 인구수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* 0.3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명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BF8DCD-3FB8-FAEE-C204-37BC7EC738F9}"/>
              </a:ext>
            </a:extLst>
          </p:cNvPr>
          <p:cNvSpPr/>
          <p:nvPr/>
        </p:nvSpPr>
        <p:spPr>
          <a:xfrm>
            <a:off x="816657" y="510283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5FCB7939-4163-9C99-B575-4D53C27C47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4468577"/>
            <a:ext cx="482835" cy="454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50C9B-D5D0-529C-948A-ED05B4CDF4AB}"/>
              </a:ext>
            </a:extLst>
          </p:cNvPr>
          <p:cNvSpPr txBox="1"/>
          <p:nvPr/>
        </p:nvSpPr>
        <p:spPr>
          <a:xfrm>
            <a:off x="695269" y="4426229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사망자 수</a:t>
            </a:r>
            <a:endParaRPr lang="en-US" altLang="ko-KR" sz="2400" dirty="0">
              <a:solidFill>
                <a:schemeClr val="bg1"/>
              </a:solidFill>
              <a:highlight>
                <a:srgbClr val="800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BF5DA-59BF-593E-6EF3-B04912649F8F}"/>
              </a:ext>
            </a:extLst>
          </p:cNvPr>
          <p:cNvSpPr txBox="1"/>
          <p:nvPr/>
        </p:nvSpPr>
        <p:spPr>
          <a:xfrm>
            <a:off x="1047566" y="5610203"/>
            <a:ext cx="3552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그 외 건물 건설에 의하여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 사망자와 추가 생존자가 결정됨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7EA882-01F4-4B5B-2511-65FC0A966297}"/>
              </a:ext>
            </a:extLst>
          </p:cNvPr>
          <p:cNvSpPr/>
          <p:nvPr/>
        </p:nvSpPr>
        <p:spPr>
          <a:xfrm>
            <a:off x="816657" y="57178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36259-A4E0-398E-0D9C-6BC42C8279FB}"/>
              </a:ext>
            </a:extLst>
          </p:cNvPr>
          <p:cNvSpPr txBox="1"/>
          <p:nvPr/>
        </p:nvSpPr>
        <p:spPr>
          <a:xfrm>
            <a:off x="6805780" y="1970107"/>
            <a:ext cx="4970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인구수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전체 사망자 수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56BDFD-980F-2859-969F-C74FA50D3EB2}"/>
              </a:ext>
            </a:extLst>
          </p:cNvPr>
          <p:cNvSpPr/>
          <p:nvPr/>
        </p:nvSpPr>
        <p:spPr>
          <a:xfrm>
            <a:off x="6574872" y="207779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A0ECFD72-8C78-1110-7288-F57D240B01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649" y="1515674"/>
            <a:ext cx="482835" cy="4544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918046-C481-C9FD-0512-851E96BF4446}"/>
              </a:ext>
            </a:extLst>
          </p:cNvPr>
          <p:cNvSpPr txBox="1"/>
          <p:nvPr/>
        </p:nvSpPr>
        <p:spPr>
          <a:xfrm>
            <a:off x="6453484" y="147332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8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비통함</a:t>
            </a:r>
            <a:endParaRPr lang="en-US" altLang="ko-KR" sz="2400" dirty="0">
              <a:solidFill>
                <a:schemeClr val="bg1"/>
              </a:solidFill>
              <a:highlight>
                <a:srgbClr val="008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94AF78-C6C4-5628-37BE-29F3ED0D83D4}"/>
              </a:ext>
            </a:extLst>
          </p:cNvPr>
          <p:cNvSpPr txBox="1"/>
          <p:nvPr/>
        </p:nvSpPr>
        <p:spPr>
          <a:xfrm>
            <a:off x="6805781" y="2370217"/>
            <a:ext cx="497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비통함이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미만일 때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파워에 영향을 주지 않음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711EEB-F80C-89CE-99A8-BBD6D6DBC342}"/>
              </a:ext>
            </a:extLst>
          </p:cNvPr>
          <p:cNvSpPr/>
          <p:nvPr/>
        </p:nvSpPr>
        <p:spPr>
          <a:xfrm>
            <a:off x="6574872" y="247790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09BAB5-6AE7-7E86-BC1C-7994D86CB4BD}"/>
              </a:ext>
            </a:extLst>
          </p:cNvPr>
          <p:cNvSpPr txBox="1"/>
          <p:nvPr/>
        </p:nvSpPr>
        <p:spPr>
          <a:xfrm>
            <a:off x="6805781" y="2824106"/>
            <a:ext cx="4970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비통함이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이상일 때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*2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만큼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민심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종교권위가 감소됨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C74828-2C15-0EA8-BA00-63A4BB909FFC}"/>
              </a:ext>
            </a:extLst>
          </p:cNvPr>
          <p:cNvSpPr/>
          <p:nvPr/>
        </p:nvSpPr>
        <p:spPr>
          <a:xfrm>
            <a:off x="6574872" y="293179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54C6-D2BB-562E-7265-843F5749D94C}"/>
              </a:ext>
            </a:extLst>
          </p:cNvPr>
          <p:cNvSpPr txBox="1"/>
          <p:nvPr/>
        </p:nvSpPr>
        <p:spPr>
          <a:xfrm>
            <a:off x="6805780" y="4964905"/>
            <a:ext cx="522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/ 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 건물 개수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+ 1)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확률로 건물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개가 파괴됨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F3C0CE-D55B-7118-988D-59A4068E9F5D}"/>
              </a:ext>
            </a:extLst>
          </p:cNvPr>
          <p:cNvSpPr/>
          <p:nvPr/>
        </p:nvSpPr>
        <p:spPr>
          <a:xfrm>
            <a:off x="6574872" y="507259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B7939FD6-BF85-F6E1-E1BC-4B88E9819C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649" y="4438334"/>
            <a:ext cx="482835" cy="4544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8C3B3A5-11EB-DB63-6B37-09DDFE5391BB}"/>
              </a:ext>
            </a:extLst>
          </p:cNvPr>
          <p:cNvSpPr txBox="1"/>
          <p:nvPr/>
        </p:nvSpPr>
        <p:spPr>
          <a:xfrm>
            <a:off x="6453484" y="439598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8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  <a:endParaRPr lang="en-US" altLang="ko-KR" sz="2400" dirty="0">
              <a:solidFill>
                <a:schemeClr val="bg1"/>
              </a:solidFill>
              <a:highlight>
                <a:srgbClr val="808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731641-BE77-E32E-D220-CA3C8DBE5E9B}"/>
              </a:ext>
            </a:extLst>
          </p:cNvPr>
          <p:cNvSpPr txBox="1"/>
          <p:nvPr/>
        </p:nvSpPr>
        <p:spPr>
          <a:xfrm>
            <a:off x="6805780" y="5472269"/>
            <a:ext cx="522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건물이 파괴될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뉴스에 반영됨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A463DF-61F0-00D5-87F6-DC67302CCDB1}"/>
              </a:ext>
            </a:extLst>
          </p:cNvPr>
          <p:cNvSpPr/>
          <p:nvPr/>
        </p:nvSpPr>
        <p:spPr>
          <a:xfrm>
            <a:off x="6574872" y="557996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5FCFB8-8B71-53CB-2C00-2D5588F5D936}"/>
              </a:ext>
            </a:extLst>
          </p:cNvPr>
          <p:cNvSpPr txBox="1"/>
          <p:nvPr/>
        </p:nvSpPr>
        <p:spPr>
          <a:xfrm>
            <a:off x="6805780" y="3585771"/>
            <a:ext cx="497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비통함은 뉴스에 반영됨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7396F3-F69F-B9D3-80D8-BF30D6519D8A}"/>
              </a:ext>
            </a:extLst>
          </p:cNvPr>
          <p:cNvSpPr/>
          <p:nvPr/>
        </p:nvSpPr>
        <p:spPr>
          <a:xfrm>
            <a:off x="6574871" y="369346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6E3F3B69-F93F-D40D-0FFD-778E26BA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7A4B13-B8DD-BD53-0CB6-B1A26BE82DB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84967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3355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엔딩 조건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4DB335-9CE9-F418-001A-75DC5D88435E}"/>
              </a:ext>
            </a:extLst>
          </p:cNvPr>
          <p:cNvSpPr txBox="1"/>
          <p:nvPr/>
        </p:nvSpPr>
        <p:spPr>
          <a:xfrm>
            <a:off x="626052" y="4259479"/>
            <a:ext cx="781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모든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경고 뉴스가 표시됨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53D216-C761-8D1D-FA37-F5CA38D3BBD6}"/>
              </a:ext>
            </a:extLst>
          </p:cNvPr>
          <p:cNvSpPr/>
          <p:nvPr/>
        </p:nvSpPr>
        <p:spPr>
          <a:xfrm>
            <a:off x="395143" y="436717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2218F-983B-1C23-9276-461BF15BEA65}"/>
              </a:ext>
            </a:extLst>
          </p:cNvPr>
          <p:cNvSpPr txBox="1"/>
          <p:nvPr/>
        </p:nvSpPr>
        <p:spPr>
          <a:xfrm>
            <a:off x="626052" y="4766386"/>
            <a:ext cx="918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모든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조건에 맞는 엔딩이 진행됨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32654-564F-FC1C-E686-D7241F40B3DB}"/>
              </a:ext>
            </a:extLst>
          </p:cNvPr>
          <p:cNvSpPr/>
          <p:nvPr/>
        </p:nvSpPr>
        <p:spPr>
          <a:xfrm>
            <a:off x="395143" y="487407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9D7C57F-B969-0AB9-C888-A4F81865D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77496"/>
              </p:ext>
            </p:extLst>
          </p:nvPr>
        </p:nvGraphicFramePr>
        <p:xfrm>
          <a:off x="395142" y="1649124"/>
          <a:ext cx="11390457" cy="238353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67767">
                  <a:extLst>
                    <a:ext uri="{9D8B030D-6E8A-4147-A177-3AD203B41FA5}">
                      <a16:colId xmlns:a16="http://schemas.microsoft.com/office/drawing/2014/main" val="1036707426"/>
                    </a:ext>
                  </a:extLst>
                </a:gridCol>
                <a:gridCol w="7296727">
                  <a:extLst>
                    <a:ext uri="{9D8B030D-6E8A-4147-A177-3AD203B41FA5}">
                      <a16:colId xmlns:a16="http://schemas.microsoft.com/office/drawing/2014/main" val="2849970593"/>
                    </a:ext>
                  </a:extLst>
                </a:gridCol>
                <a:gridCol w="2225963">
                  <a:extLst>
                    <a:ext uri="{9D8B030D-6E8A-4147-A177-3AD203B41FA5}">
                      <a16:colId xmlns:a16="http://schemas.microsoft.com/office/drawing/2014/main" val="2215603394"/>
                    </a:ext>
                  </a:extLst>
                </a:gridCol>
              </a:tblGrid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엔딩명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우선순위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69652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탄핵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민심이 </a:t>
                      </a:r>
                      <a:r>
                        <a:rPr lang="en-US" altLang="ko-KR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이하로 떨어졌을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89168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쿠데타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민심이 </a:t>
                      </a:r>
                      <a:r>
                        <a:rPr lang="en-US" altLang="ko-KR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이고 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군사력이 </a:t>
                      </a:r>
                      <a:r>
                        <a:rPr lang="en-US" altLang="ko-KR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쿠데타 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726856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개입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과 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모두 </a:t>
                      </a:r>
                      <a:r>
                        <a:rPr lang="en-US" altLang="ko-KR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개입 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50821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전멸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모든 파워가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전멸 엔딩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4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74977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A684193-851C-2A6D-3989-CC28887C01EE}"/>
              </a:ext>
            </a:extLst>
          </p:cNvPr>
          <p:cNvSpPr txBox="1"/>
          <p:nvPr/>
        </p:nvSpPr>
        <p:spPr>
          <a:xfrm>
            <a:off x="626052" y="5256125"/>
            <a:ext cx="795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조건을 벗어나면 조건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카운팅이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으로 초기화 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E068F2-7606-C739-A63E-303E2B559DCC}"/>
              </a:ext>
            </a:extLst>
          </p:cNvPr>
          <p:cNvSpPr/>
          <p:nvPr/>
        </p:nvSpPr>
        <p:spPr>
          <a:xfrm>
            <a:off x="395143" y="536381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76C34A-562A-36E4-76BC-9111E0A01899}"/>
              </a:ext>
            </a:extLst>
          </p:cNvPr>
          <p:cNvSpPr txBox="1"/>
          <p:nvPr/>
        </p:nvSpPr>
        <p:spPr>
          <a:xfrm>
            <a:off x="626052" y="5736733"/>
            <a:ext cx="795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여러 엔딩의 조건이 만족되어도 우선 순위에 따라 엔딩이 결정됨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4D4639-7947-FF9E-EF55-FA747C469B2B}"/>
              </a:ext>
            </a:extLst>
          </p:cNvPr>
          <p:cNvSpPr/>
          <p:nvPr/>
        </p:nvSpPr>
        <p:spPr>
          <a:xfrm>
            <a:off x="395143" y="584442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5B18E8-2CDA-B846-DDB5-8B3D0D6DC082}"/>
              </a:ext>
            </a:extLst>
          </p:cNvPr>
          <p:cNvSpPr txBox="1"/>
          <p:nvPr/>
        </p:nvSpPr>
        <p:spPr>
          <a:xfrm>
            <a:off x="626052" y="6184432"/>
            <a:ext cx="8627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데이에는 전멸 </a:t>
            </a:r>
            <a:r>
              <a:rPr lang="ko-KR" altLang="en-US" sz="200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엔딩만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카운팅하며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전멸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번이어도 엔딩이 진행됨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90D07A-B041-3A02-2F43-8C815EB08ED2}"/>
              </a:ext>
            </a:extLst>
          </p:cNvPr>
          <p:cNvSpPr/>
          <p:nvPr/>
        </p:nvSpPr>
        <p:spPr>
          <a:xfrm>
            <a:off x="395143" y="629212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C8440736-F2ED-9150-4744-62B8EA08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2F7965-FB1C-BADB-0323-13F25517908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2765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DA42B8-2E9E-2F0F-AE3C-0828BD0A8340}"/>
              </a:ext>
            </a:extLst>
          </p:cNvPr>
          <p:cNvSpPr/>
          <p:nvPr/>
        </p:nvSpPr>
        <p:spPr>
          <a:xfrm>
            <a:off x="2210611" y="1360467"/>
            <a:ext cx="466168" cy="466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5DB8E2-124A-0496-5466-C6F8041F853F}"/>
              </a:ext>
            </a:extLst>
          </p:cNvPr>
          <p:cNvCxnSpPr>
            <a:cxnSpLocks/>
          </p:cNvCxnSpPr>
          <p:nvPr/>
        </p:nvCxnSpPr>
        <p:spPr>
          <a:xfrm>
            <a:off x="2443697" y="176092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08F2EC-3D5C-2A42-274D-404DFDF38154}"/>
              </a:ext>
            </a:extLst>
          </p:cNvPr>
          <p:cNvSpPr txBox="1"/>
          <p:nvPr/>
        </p:nvSpPr>
        <p:spPr>
          <a:xfrm>
            <a:off x="924114" y="1453143"/>
            <a:ext cx="133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ECE795-5E0E-CCAA-F41F-03B4B9909302}"/>
              </a:ext>
            </a:extLst>
          </p:cNvPr>
          <p:cNvSpPr/>
          <p:nvPr/>
        </p:nvSpPr>
        <p:spPr>
          <a:xfrm>
            <a:off x="1777224" y="3002296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A84FA-D692-3B4D-C11D-03E379BDD4F9}"/>
              </a:ext>
            </a:extLst>
          </p:cNvPr>
          <p:cNvSpPr txBox="1"/>
          <p:nvPr/>
        </p:nvSpPr>
        <p:spPr>
          <a:xfrm>
            <a:off x="1967781" y="308898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3565F-C688-FDAE-03D0-AABA74790FD6}"/>
              </a:ext>
            </a:extLst>
          </p:cNvPr>
          <p:cNvSpPr txBox="1"/>
          <p:nvPr/>
        </p:nvSpPr>
        <p:spPr>
          <a:xfrm>
            <a:off x="1967781" y="392140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3AD91C-34C9-BEAF-8010-3CBDD4486A65}"/>
              </a:ext>
            </a:extLst>
          </p:cNvPr>
          <p:cNvSpPr txBox="1"/>
          <p:nvPr/>
        </p:nvSpPr>
        <p:spPr>
          <a:xfrm>
            <a:off x="3718055" y="3946585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BE8E23-528E-507B-14E6-48811C53BB18}"/>
              </a:ext>
            </a:extLst>
          </p:cNvPr>
          <p:cNvCxnSpPr>
            <a:cxnSpLocks/>
          </p:cNvCxnSpPr>
          <p:nvPr/>
        </p:nvCxnSpPr>
        <p:spPr>
          <a:xfrm>
            <a:off x="2423190" y="346846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CA2C680-D10A-94F1-6EDB-098115BDD095}"/>
              </a:ext>
            </a:extLst>
          </p:cNvPr>
          <p:cNvSpPr/>
          <p:nvPr/>
        </p:nvSpPr>
        <p:spPr>
          <a:xfrm>
            <a:off x="1777224" y="3842214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190936D-8747-06A1-BCDF-6E6F5EB5D948}"/>
              </a:ext>
            </a:extLst>
          </p:cNvPr>
          <p:cNvCxnSpPr>
            <a:cxnSpLocks/>
          </p:cNvCxnSpPr>
          <p:nvPr/>
        </p:nvCxnSpPr>
        <p:spPr>
          <a:xfrm>
            <a:off x="2419218" y="4341457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36D8F4-FCC4-D7B5-6C3D-E49652066FE8}"/>
              </a:ext>
            </a:extLst>
          </p:cNvPr>
          <p:cNvSpPr/>
          <p:nvPr/>
        </p:nvSpPr>
        <p:spPr>
          <a:xfrm rot="2700000">
            <a:off x="2295722" y="4768317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43FEA7-DE50-6011-B73A-E6A038DF62D3}"/>
              </a:ext>
            </a:extLst>
          </p:cNvPr>
          <p:cNvSpPr txBox="1"/>
          <p:nvPr/>
        </p:nvSpPr>
        <p:spPr>
          <a:xfrm>
            <a:off x="1669632" y="4768506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09BFC6-647E-692B-5286-E02919D18A92}"/>
              </a:ext>
            </a:extLst>
          </p:cNvPr>
          <p:cNvCxnSpPr>
            <a:cxnSpLocks/>
          </p:cNvCxnSpPr>
          <p:nvPr/>
        </p:nvCxnSpPr>
        <p:spPr>
          <a:xfrm>
            <a:off x="2593869" y="4891813"/>
            <a:ext cx="14636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C858A9-5339-409A-5D27-F142D5D172C9}"/>
              </a:ext>
            </a:extLst>
          </p:cNvPr>
          <p:cNvCxnSpPr>
            <a:cxnSpLocks/>
          </p:cNvCxnSpPr>
          <p:nvPr/>
        </p:nvCxnSpPr>
        <p:spPr>
          <a:xfrm>
            <a:off x="2419218" y="5076283"/>
            <a:ext cx="0" cy="32244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DD71AE7-42A3-F940-CF20-B487BE5F479B}"/>
              </a:ext>
            </a:extLst>
          </p:cNvPr>
          <p:cNvCxnSpPr>
            <a:cxnSpLocks/>
          </p:cNvCxnSpPr>
          <p:nvPr/>
        </p:nvCxnSpPr>
        <p:spPr>
          <a:xfrm flipV="1">
            <a:off x="4140922" y="4341457"/>
            <a:ext cx="0" cy="5325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66F6CB3-48A6-F0E2-CF7D-31B5C67008F8}"/>
              </a:ext>
            </a:extLst>
          </p:cNvPr>
          <p:cNvCxnSpPr>
            <a:cxnSpLocks/>
          </p:cNvCxnSpPr>
          <p:nvPr/>
        </p:nvCxnSpPr>
        <p:spPr>
          <a:xfrm>
            <a:off x="4799244" y="4874016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7886CA3-D67E-8D15-EBA1-DC3282C70804}"/>
              </a:ext>
            </a:extLst>
          </p:cNvPr>
          <p:cNvCxnSpPr>
            <a:cxnSpLocks/>
          </p:cNvCxnSpPr>
          <p:nvPr/>
        </p:nvCxnSpPr>
        <p:spPr>
          <a:xfrm>
            <a:off x="4057475" y="4891813"/>
            <a:ext cx="7499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A0121BD-7046-D1D3-7E52-9409346F82F0}"/>
              </a:ext>
            </a:extLst>
          </p:cNvPr>
          <p:cNvSpPr/>
          <p:nvPr/>
        </p:nvSpPr>
        <p:spPr>
          <a:xfrm>
            <a:off x="3474451" y="3857497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67B3083-6F0B-AE8B-CDED-FEAD02D8DE33}"/>
              </a:ext>
            </a:extLst>
          </p:cNvPr>
          <p:cNvCxnSpPr>
            <a:cxnSpLocks/>
          </p:cNvCxnSpPr>
          <p:nvPr/>
        </p:nvCxnSpPr>
        <p:spPr>
          <a:xfrm flipH="1">
            <a:off x="3110166" y="4075295"/>
            <a:ext cx="36428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7354D9-B0FE-A87B-41AA-00F4E502F7C6}"/>
              </a:ext>
            </a:extLst>
          </p:cNvPr>
          <p:cNvSpPr txBox="1"/>
          <p:nvPr/>
        </p:nvSpPr>
        <p:spPr>
          <a:xfrm>
            <a:off x="1967783" y="5503652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1FC225F-7AF7-6FC5-071A-67157D189516}"/>
              </a:ext>
            </a:extLst>
          </p:cNvPr>
          <p:cNvSpPr/>
          <p:nvPr/>
        </p:nvSpPr>
        <p:spPr>
          <a:xfrm>
            <a:off x="1777226" y="5424459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F11449-8F01-EA6B-EAD4-8C7351EC8745}"/>
              </a:ext>
            </a:extLst>
          </p:cNvPr>
          <p:cNvSpPr txBox="1"/>
          <p:nvPr/>
        </p:nvSpPr>
        <p:spPr>
          <a:xfrm>
            <a:off x="4280689" y="5477925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CB12D0C-A296-7C04-42AC-EF76E1A7FDF5}"/>
              </a:ext>
            </a:extLst>
          </p:cNvPr>
          <p:cNvSpPr/>
          <p:nvPr/>
        </p:nvSpPr>
        <p:spPr>
          <a:xfrm>
            <a:off x="4090132" y="5398732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AD86500-6ED1-8441-B8C4-40EB4DFCBE48}"/>
              </a:ext>
            </a:extLst>
          </p:cNvPr>
          <p:cNvCxnSpPr>
            <a:cxnSpLocks/>
          </p:cNvCxnSpPr>
          <p:nvPr/>
        </p:nvCxnSpPr>
        <p:spPr>
          <a:xfrm>
            <a:off x="2419218" y="5889308"/>
            <a:ext cx="0" cy="32244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0E672BF-40E0-2086-C147-2B15810835BC}"/>
              </a:ext>
            </a:extLst>
          </p:cNvPr>
          <p:cNvSpPr txBox="1"/>
          <p:nvPr/>
        </p:nvSpPr>
        <p:spPr>
          <a:xfrm>
            <a:off x="1967783" y="631667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화면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2B2322A-5FFB-4A61-5917-581262AAAAC4}"/>
              </a:ext>
            </a:extLst>
          </p:cNvPr>
          <p:cNvSpPr/>
          <p:nvPr/>
        </p:nvSpPr>
        <p:spPr>
          <a:xfrm>
            <a:off x="1777226" y="6237484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BAFF9A7-F91F-27B8-8FC5-2C49A480D355}"/>
              </a:ext>
            </a:extLst>
          </p:cNvPr>
          <p:cNvSpPr/>
          <p:nvPr/>
        </p:nvSpPr>
        <p:spPr>
          <a:xfrm>
            <a:off x="1777224" y="2146255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DDDB5B4-521F-8EDC-5335-AA08DA2B57C0}"/>
              </a:ext>
            </a:extLst>
          </p:cNvPr>
          <p:cNvSpPr txBox="1"/>
          <p:nvPr/>
        </p:nvSpPr>
        <p:spPr>
          <a:xfrm>
            <a:off x="1894387" y="2232946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프리뷰 화면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79E247E-B37F-671D-D03C-C4A3DA99E9C0}"/>
              </a:ext>
            </a:extLst>
          </p:cNvPr>
          <p:cNvCxnSpPr>
            <a:cxnSpLocks/>
          </p:cNvCxnSpPr>
          <p:nvPr/>
        </p:nvCxnSpPr>
        <p:spPr>
          <a:xfrm>
            <a:off x="2443697" y="2612419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D698A8D-BB86-C38B-0340-DFFA532635C7}"/>
              </a:ext>
            </a:extLst>
          </p:cNvPr>
          <p:cNvCxnSpPr>
            <a:cxnSpLocks/>
          </p:cNvCxnSpPr>
          <p:nvPr/>
        </p:nvCxnSpPr>
        <p:spPr>
          <a:xfrm>
            <a:off x="965025" y="6470565"/>
            <a:ext cx="8121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6C66D8-954C-9B8D-9899-9262DC7C3DFD}"/>
              </a:ext>
            </a:extLst>
          </p:cNvPr>
          <p:cNvCxnSpPr>
            <a:cxnSpLocks/>
          </p:cNvCxnSpPr>
          <p:nvPr/>
        </p:nvCxnSpPr>
        <p:spPr>
          <a:xfrm>
            <a:off x="980599" y="4053818"/>
            <a:ext cx="0" cy="24177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DC50CE-60CA-36D5-0412-A2AFE46E9C3E}"/>
              </a:ext>
            </a:extLst>
          </p:cNvPr>
          <p:cNvCxnSpPr>
            <a:cxnSpLocks/>
          </p:cNvCxnSpPr>
          <p:nvPr/>
        </p:nvCxnSpPr>
        <p:spPr>
          <a:xfrm>
            <a:off x="965025" y="4053818"/>
            <a:ext cx="81219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0D7D6C0-3BAC-8AB3-D1BC-0219BA48DAC7}"/>
              </a:ext>
            </a:extLst>
          </p:cNvPr>
          <p:cNvCxnSpPr/>
          <p:nvPr/>
        </p:nvCxnSpPr>
        <p:spPr>
          <a:xfrm>
            <a:off x="5895975" y="1239402"/>
            <a:ext cx="0" cy="57328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1D925BEA-A668-8760-ECE2-79BFE8CC581D}"/>
              </a:ext>
            </a:extLst>
          </p:cNvPr>
          <p:cNvSpPr/>
          <p:nvPr/>
        </p:nvSpPr>
        <p:spPr>
          <a:xfrm>
            <a:off x="9020986" y="1358792"/>
            <a:ext cx="466168" cy="466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2474E0-DA19-EED8-66E4-59A0DC633D62}"/>
              </a:ext>
            </a:extLst>
          </p:cNvPr>
          <p:cNvSpPr txBox="1"/>
          <p:nvPr/>
        </p:nvSpPr>
        <p:spPr>
          <a:xfrm>
            <a:off x="8027531" y="1451468"/>
            <a:ext cx="10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AEEB3C3-826F-37DC-DCF7-6FC0467229A6}"/>
              </a:ext>
            </a:extLst>
          </p:cNvPr>
          <p:cNvCxnSpPr>
            <a:cxnSpLocks/>
          </p:cNvCxnSpPr>
          <p:nvPr/>
        </p:nvCxnSpPr>
        <p:spPr>
          <a:xfrm>
            <a:off x="9274658" y="1720509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827E550-2A49-BF07-A2ED-5F423371C791}"/>
              </a:ext>
            </a:extLst>
          </p:cNvPr>
          <p:cNvSpPr/>
          <p:nvPr/>
        </p:nvSpPr>
        <p:spPr>
          <a:xfrm rot="2700000">
            <a:off x="9151162" y="2115578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31DB3D-301F-149A-5763-E25CA6912C00}"/>
              </a:ext>
            </a:extLst>
          </p:cNvPr>
          <p:cNvSpPr txBox="1"/>
          <p:nvPr/>
        </p:nvSpPr>
        <p:spPr>
          <a:xfrm>
            <a:off x="9020986" y="2451904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7EC2A9C-A6CA-B133-0088-54AB40CA6034}"/>
              </a:ext>
            </a:extLst>
          </p:cNvPr>
          <p:cNvCxnSpPr>
            <a:cxnSpLocks/>
          </p:cNvCxnSpPr>
          <p:nvPr/>
        </p:nvCxnSpPr>
        <p:spPr>
          <a:xfrm>
            <a:off x="9449309" y="2232172"/>
            <a:ext cx="10616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496F300-4DDE-1F9E-5A9F-7A0A389605B9}"/>
              </a:ext>
            </a:extLst>
          </p:cNvPr>
          <p:cNvCxnSpPr>
            <a:cxnSpLocks/>
          </p:cNvCxnSpPr>
          <p:nvPr/>
        </p:nvCxnSpPr>
        <p:spPr>
          <a:xfrm>
            <a:off x="8038335" y="2240664"/>
            <a:ext cx="10616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6C0434C-EB7B-478D-BF3C-A533A1939D2F}"/>
              </a:ext>
            </a:extLst>
          </p:cNvPr>
          <p:cNvCxnSpPr>
            <a:cxnSpLocks/>
          </p:cNvCxnSpPr>
          <p:nvPr/>
        </p:nvCxnSpPr>
        <p:spPr>
          <a:xfrm>
            <a:off x="8057953" y="2234965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C5EA376-4074-20DD-250C-9358A58982C0}"/>
              </a:ext>
            </a:extLst>
          </p:cNvPr>
          <p:cNvSpPr txBox="1"/>
          <p:nvPr/>
        </p:nvSpPr>
        <p:spPr>
          <a:xfrm>
            <a:off x="7539398" y="2838874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평범한 날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DCA8EEEC-4E32-4202-520F-82EE8CB1180A}"/>
              </a:ext>
            </a:extLst>
          </p:cNvPr>
          <p:cNvSpPr/>
          <p:nvPr/>
        </p:nvSpPr>
        <p:spPr>
          <a:xfrm>
            <a:off x="7348841" y="2759681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02BC584-7ED9-2BBB-0A31-32CE929F4CB3}"/>
              </a:ext>
            </a:extLst>
          </p:cNvPr>
          <p:cNvCxnSpPr>
            <a:cxnSpLocks/>
          </p:cNvCxnSpPr>
          <p:nvPr/>
        </p:nvCxnSpPr>
        <p:spPr>
          <a:xfrm>
            <a:off x="10500562" y="2234965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CBC2DD4-5604-865A-420E-7B213912EA26}"/>
              </a:ext>
            </a:extLst>
          </p:cNvPr>
          <p:cNvSpPr txBox="1"/>
          <p:nvPr/>
        </p:nvSpPr>
        <p:spPr>
          <a:xfrm>
            <a:off x="9982007" y="2838874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좀비 재난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9E5A1588-3335-CE29-E357-3A5B22FAB8A1}"/>
              </a:ext>
            </a:extLst>
          </p:cNvPr>
          <p:cNvSpPr/>
          <p:nvPr/>
        </p:nvSpPr>
        <p:spPr>
          <a:xfrm>
            <a:off x="9791450" y="2759681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1F269C0-621A-B311-91A0-27E891E6F2E8}"/>
              </a:ext>
            </a:extLst>
          </p:cNvPr>
          <p:cNvCxnSpPr>
            <a:cxnSpLocks/>
          </p:cNvCxnSpPr>
          <p:nvPr/>
        </p:nvCxnSpPr>
        <p:spPr>
          <a:xfrm>
            <a:off x="8042326" y="321519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BF587B-0A40-F8D4-E272-F1A3AF592CD0}"/>
              </a:ext>
            </a:extLst>
          </p:cNvPr>
          <p:cNvSpPr/>
          <p:nvPr/>
        </p:nvSpPr>
        <p:spPr>
          <a:xfrm rot="2700000">
            <a:off x="7918830" y="3610259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56F55A1-BBC3-62E3-E50A-8C5DC0267318}"/>
              </a:ext>
            </a:extLst>
          </p:cNvPr>
          <p:cNvSpPr txBox="1"/>
          <p:nvPr/>
        </p:nvSpPr>
        <p:spPr>
          <a:xfrm>
            <a:off x="7788654" y="3946585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72FE43F-C9F6-BCF6-7990-C7BA3EDBA03B}"/>
              </a:ext>
            </a:extLst>
          </p:cNvPr>
          <p:cNvCxnSpPr>
            <a:cxnSpLocks/>
          </p:cNvCxnSpPr>
          <p:nvPr/>
        </p:nvCxnSpPr>
        <p:spPr>
          <a:xfrm>
            <a:off x="7102764" y="3723101"/>
            <a:ext cx="7769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772463E-4A23-428C-3915-C7D779B9AFD2}"/>
              </a:ext>
            </a:extLst>
          </p:cNvPr>
          <p:cNvCxnSpPr>
            <a:cxnSpLocks/>
          </p:cNvCxnSpPr>
          <p:nvPr/>
        </p:nvCxnSpPr>
        <p:spPr>
          <a:xfrm>
            <a:off x="8216977" y="3723101"/>
            <a:ext cx="7769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AC1AB21-423B-5C73-1C9F-9B2EAF421CFD}"/>
              </a:ext>
            </a:extLst>
          </p:cNvPr>
          <p:cNvCxnSpPr>
            <a:cxnSpLocks/>
          </p:cNvCxnSpPr>
          <p:nvPr/>
        </p:nvCxnSpPr>
        <p:spPr>
          <a:xfrm>
            <a:off x="7111868" y="3704468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3F72E2B-15C6-E88B-5CAC-F0178861CFEB}"/>
              </a:ext>
            </a:extLst>
          </p:cNvPr>
          <p:cNvSpPr txBox="1"/>
          <p:nvPr/>
        </p:nvSpPr>
        <p:spPr>
          <a:xfrm>
            <a:off x="6387241" y="4308378"/>
            <a:ext cx="1421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건축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7B87EE9-9BA6-0CF8-9DE7-F4092A8F6ACE}"/>
              </a:ext>
            </a:extLst>
          </p:cNvPr>
          <p:cNvSpPr/>
          <p:nvPr/>
        </p:nvSpPr>
        <p:spPr>
          <a:xfrm>
            <a:off x="6402755" y="4229184"/>
            <a:ext cx="1421593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DFB3D98-225D-1EF1-E8A7-34B843B2CCEF}"/>
              </a:ext>
            </a:extLst>
          </p:cNvPr>
          <p:cNvCxnSpPr>
            <a:cxnSpLocks/>
          </p:cNvCxnSpPr>
          <p:nvPr/>
        </p:nvCxnSpPr>
        <p:spPr>
          <a:xfrm>
            <a:off x="8989289" y="3708640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0A98953F-9A31-9B44-7535-56F19B082483}"/>
              </a:ext>
            </a:extLst>
          </p:cNvPr>
          <p:cNvSpPr txBox="1"/>
          <p:nvPr/>
        </p:nvSpPr>
        <p:spPr>
          <a:xfrm>
            <a:off x="8430649" y="4312549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 안 함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D5F96185-7C5D-51DB-1B8E-C9DFBF886599}"/>
              </a:ext>
            </a:extLst>
          </p:cNvPr>
          <p:cNvSpPr/>
          <p:nvPr/>
        </p:nvSpPr>
        <p:spPr>
          <a:xfrm>
            <a:off x="8280177" y="4233356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7C1CFC2-DBD5-7400-11C9-22CA59B9757F}"/>
              </a:ext>
            </a:extLst>
          </p:cNvPr>
          <p:cNvCxnSpPr>
            <a:cxnSpLocks/>
          </p:cNvCxnSpPr>
          <p:nvPr/>
        </p:nvCxnSpPr>
        <p:spPr>
          <a:xfrm flipV="1">
            <a:off x="7111868" y="4695348"/>
            <a:ext cx="0" cy="4734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7E0BB6-3653-F797-8377-53594434A46E}"/>
              </a:ext>
            </a:extLst>
          </p:cNvPr>
          <p:cNvCxnSpPr>
            <a:cxnSpLocks/>
          </p:cNvCxnSpPr>
          <p:nvPr/>
        </p:nvCxnSpPr>
        <p:spPr>
          <a:xfrm flipH="1" flipV="1">
            <a:off x="9199297" y="5168830"/>
            <a:ext cx="1326400" cy="95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42B2D46-22EA-DE0A-B17D-B01922ED2A48}"/>
              </a:ext>
            </a:extLst>
          </p:cNvPr>
          <p:cNvCxnSpPr>
            <a:cxnSpLocks/>
          </p:cNvCxnSpPr>
          <p:nvPr/>
        </p:nvCxnSpPr>
        <p:spPr>
          <a:xfrm flipV="1">
            <a:off x="10511359" y="3257580"/>
            <a:ext cx="0" cy="19112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0A6C3B9-1E7A-EBEF-3AF8-8B18B644F2AB}"/>
              </a:ext>
            </a:extLst>
          </p:cNvPr>
          <p:cNvSpPr/>
          <p:nvPr/>
        </p:nvSpPr>
        <p:spPr>
          <a:xfrm rot="2700000">
            <a:off x="8901150" y="5040454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51F5D38-A846-563E-7EBF-D7439EF388D7}"/>
              </a:ext>
            </a:extLst>
          </p:cNvPr>
          <p:cNvSpPr txBox="1"/>
          <p:nvPr/>
        </p:nvSpPr>
        <p:spPr>
          <a:xfrm>
            <a:off x="8759809" y="5338601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24B8E72-01FE-B1B4-8E84-B3F4D508658F}"/>
              </a:ext>
            </a:extLst>
          </p:cNvPr>
          <p:cNvCxnSpPr>
            <a:cxnSpLocks/>
          </p:cNvCxnSpPr>
          <p:nvPr/>
        </p:nvCxnSpPr>
        <p:spPr>
          <a:xfrm>
            <a:off x="7098037" y="5176925"/>
            <a:ext cx="171608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48CF31B7-488D-DF3E-F980-0D1F2367E23B}"/>
              </a:ext>
            </a:extLst>
          </p:cNvPr>
          <p:cNvCxnSpPr>
            <a:cxnSpLocks/>
          </p:cNvCxnSpPr>
          <p:nvPr/>
        </p:nvCxnSpPr>
        <p:spPr>
          <a:xfrm>
            <a:off x="9020986" y="4717163"/>
            <a:ext cx="0" cy="2623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D8B51253-2E92-DF6D-B26D-EA6EFDE15EA2}"/>
              </a:ext>
            </a:extLst>
          </p:cNvPr>
          <p:cNvCxnSpPr>
            <a:cxnSpLocks/>
          </p:cNvCxnSpPr>
          <p:nvPr/>
        </p:nvCxnSpPr>
        <p:spPr>
          <a:xfrm>
            <a:off x="4804541" y="5889308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31FDB590-0A94-EF2E-AE4E-6AAA31801F60}"/>
              </a:ext>
            </a:extLst>
          </p:cNvPr>
          <p:cNvSpPr/>
          <p:nvPr/>
        </p:nvSpPr>
        <p:spPr>
          <a:xfrm>
            <a:off x="4645061" y="6336304"/>
            <a:ext cx="297102" cy="2971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C076E1B-A72C-3823-0D9D-F6731D6188A5}"/>
              </a:ext>
            </a:extLst>
          </p:cNvPr>
          <p:cNvSpPr/>
          <p:nvPr/>
        </p:nvSpPr>
        <p:spPr>
          <a:xfrm>
            <a:off x="4563031" y="6245230"/>
            <a:ext cx="466168" cy="4661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0FE717E-9970-0EEC-AF52-85D1265A93F4}"/>
              </a:ext>
            </a:extLst>
          </p:cNvPr>
          <p:cNvSpPr txBox="1"/>
          <p:nvPr/>
        </p:nvSpPr>
        <p:spPr>
          <a:xfrm>
            <a:off x="3300726" y="6371814"/>
            <a:ext cx="1335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D2D058C5-8F5B-26F3-C6DF-F39B91CDE4F2}"/>
              </a:ext>
            </a:extLst>
          </p:cNvPr>
          <p:cNvCxnSpPr>
            <a:cxnSpLocks/>
          </p:cNvCxnSpPr>
          <p:nvPr/>
        </p:nvCxnSpPr>
        <p:spPr>
          <a:xfrm flipV="1">
            <a:off x="9020986" y="5577743"/>
            <a:ext cx="0" cy="2336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CB0B581-490C-6460-873C-790C7FF01B6F}"/>
              </a:ext>
            </a:extLst>
          </p:cNvPr>
          <p:cNvCxnSpPr>
            <a:cxnSpLocks/>
          </p:cNvCxnSpPr>
          <p:nvPr/>
        </p:nvCxnSpPr>
        <p:spPr>
          <a:xfrm>
            <a:off x="8092541" y="5798814"/>
            <a:ext cx="9284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7569D032-DA71-3785-BD16-3C66BD93BDB8}"/>
              </a:ext>
            </a:extLst>
          </p:cNvPr>
          <p:cNvCxnSpPr>
            <a:cxnSpLocks/>
          </p:cNvCxnSpPr>
          <p:nvPr/>
        </p:nvCxnSpPr>
        <p:spPr>
          <a:xfrm>
            <a:off x="9020986" y="5798814"/>
            <a:ext cx="9626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D2EAA8BB-28C3-F14A-C187-DCE390CF78F3}"/>
              </a:ext>
            </a:extLst>
          </p:cNvPr>
          <p:cNvCxnSpPr>
            <a:cxnSpLocks/>
          </p:cNvCxnSpPr>
          <p:nvPr/>
        </p:nvCxnSpPr>
        <p:spPr>
          <a:xfrm>
            <a:off x="8101645" y="5780181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FE16641-9BD8-3C4E-9A8A-566F9E1BB937}"/>
              </a:ext>
            </a:extLst>
          </p:cNvPr>
          <p:cNvSpPr txBox="1"/>
          <p:nvPr/>
        </p:nvSpPr>
        <p:spPr>
          <a:xfrm>
            <a:off x="7596975" y="6384091"/>
            <a:ext cx="106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화면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32ECE4E6-35C4-E570-749E-DD7208E102B3}"/>
              </a:ext>
            </a:extLst>
          </p:cNvPr>
          <p:cNvSpPr/>
          <p:nvPr/>
        </p:nvSpPr>
        <p:spPr>
          <a:xfrm>
            <a:off x="7392532" y="6304897"/>
            <a:ext cx="1421593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9221E657-EFFA-649F-666E-35A9320B37D8}"/>
              </a:ext>
            </a:extLst>
          </p:cNvPr>
          <p:cNvCxnSpPr>
            <a:cxnSpLocks/>
          </p:cNvCxnSpPr>
          <p:nvPr/>
        </p:nvCxnSpPr>
        <p:spPr>
          <a:xfrm>
            <a:off x="9979066" y="5784353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7C8788F-DF92-60B6-28DA-D426D5703763}"/>
              </a:ext>
            </a:extLst>
          </p:cNvPr>
          <p:cNvSpPr txBox="1"/>
          <p:nvPr/>
        </p:nvSpPr>
        <p:spPr>
          <a:xfrm>
            <a:off x="9593542" y="6388262"/>
            <a:ext cx="890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다음날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3A0722C5-C2C1-8605-B896-31C8E556EE6A}"/>
              </a:ext>
            </a:extLst>
          </p:cNvPr>
          <p:cNvSpPr/>
          <p:nvPr/>
        </p:nvSpPr>
        <p:spPr>
          <a:xfrm>
            <a:off x="9269954" y="6309069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C4F2086A-E357-2E61-91A4-58CC389CAE5F}"/>
              </a:ext>
            </a:extLst>
          </p:cNvPr>
          <p:cNvCxnSpPr>
            <a:cxnSpLocks/>
          </p:cNvCxnSpPr>
          <p:nvPr/>
        </p:nvCxnSpPr>
        <p:spPr>
          <a:xfrm>
            <a:off x="10602896" y="6542841"/>
            <a:ext cx="9626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F0171A45-A4E1-BCC6-2D38-5DF004B85194}"/>
              </a:ext>
            </a:extLst>
          </p:cNvPr>
          <p:cNvCxnSpPr>
            <a:cxnSpLocks/>
          </p:cNvCxnSpPr>
          <p:nvPr/>
        </p:nvCxnSpPr>
        <p:spPr>
          <a:xfrm flipV="1">
            <a:off x="11571505" y="1892466"/>
            <a:ext cx="0" cy="46622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563C9B5F-1A24-E0E0-4029-8C6A085EDB55}"/>
              </a:ext>
            </a:extLst>
          </p:cNvPr>
          <p:cNvCxnSpPr>
            <a:cxnSpLocks/>
          </p:cNvCxnSpPr>
          <p:nvPr/>
        </p:nvCxnSpPr>
        <p:spPr>
          <a:xfrm flipH="1">
            <a:off x="9332365" y="1901501"/>
            <a:ext cx="224506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A8C0E27-BDA7-CB75-F96B-DE3ED8F425E8}"/>
              </a:ext>
            </a:extLst>
          </p:cNvPr>
          <p:cNvCxnSpPr>
            <a:cxnSpLocks/>
          </p:cNvCxnSpPr>
          <p:nvPr/>
        </p:nvCxnSpPr>
        <p:spPr>
          <a:xfrm flipH="1">
            <a:off x="6705560" y="6554682"/>
            <a:ext cx="6869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타원 173">
            <a:extLst>
              <a:ext uri="{FF2B5EF4-FFF2-40B4-BE49-F238E27FC236}">
                <a16:creationId xmlns:a16="http://schemas.microsoft.com/office/drawing/2014/main" id="{ED0AEE2E-F62F-D822-332B-E3732BD99483}"/>
              </a:ext>
            </a:extLst>
          </p:cNvPr>
          <p:cNvSpPr/>
          <p:nvPr/>
        </p:nvSpPr>
        <p:spPr>
          <a:xfrm>
            <a:off x="6321839" y="6397664"/>
            <a:ext cx="297102" cy="2971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9626E1FF-9D57-CB06-B619-28C11F0D6DAB}"/>
              </a:ext>
            </a:extLst>
          </p:cNvPr>
          <p:cNvSpPr/>
          <p:nvPr/>
        </p:nvSpPr>
        <p:spPr>
          <a:xfrm>
            <a:off x="6239809" y="6306590"/>
            <a:ext cx="466168" cy="4661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040061B-48DA-59C1-22D3-5F69E20901C0}"/>
              </a:ext>
            </a:extLst>
          </p:cNvPr>
          <p:cNvSpPr txBox="1"/>
          <p:nvPr/>
        </p:nvSpPr>
        <p:spPr>
          <a:xfrm>
            <a:off x="6019998" y="5990778"/>
            <a:ext cx="103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B0E8629-4F27-E2BF-86A8-E97B3C59DBD9}"/>
              </a:ext>
            </a:extLst>
          </p:cNvPr>
          <p:cNvSpPr txBox="1"/>
          <p:nvPr/>
        </p:nvSpPr>
        <p:spPr>
          <a:xfrm>
            <a:off x="3852926" y="1308305"/>
            <a:ext cx="19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프로그램 흐름도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8DF7535-1844-5F75-3F15-CAC24AFEBA03}"/>
              </a:ext>
            </a:extLst>
          </p:cNvPr>
          <p:cNvSpPr txBox="1"/>
          <p:nvPr/>
        </p:nvSpPr>
        <p:spPr>
          <a:xfrm>
            <a:off x="10728277" y="1295992"/>
            <a:ext cx="157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endParaRPr lang="ko-KR" altLang="en-US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79" name="슬라이드 번호 개체 틀 178">
            <a:extLst>
              <a:ext uri="{FF2B5EF4-FFF2-40B4-BE49-F238E27FC236}">
                <a16:creationId xmlns:a16="http://schemas.microsoft.com/office/drawing/2014/main" id="{E3321FEB-96F9-AB7D-E87F-4982946D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0BF9B36-2BC5-12B2-9EC8-A9E216D0D65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582255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5014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Map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4800888" y="5249993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4902488" y="539414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ConstructBuilding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BA7F58-0D8C-AFA4-1B9B-2C3C78F2F067}"/>
              </a:ext>
            </a:extLst>
          </p:cNvPr>
          <p:cNvSpPr/>
          <p:nvPr/>
        </p:nvSpPr>
        <p:spPr>
          <a:xfrm>
            <a:off x="395143" y="1492800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A1555-DDF5-7F16-2854-37AC9EB30E2D}"/>
              </a:ext>
            </a:extLst>
          </p:cNvPr>
          <p:cNvSpPr txBox="1"/>
          <p:nvPr/>
        </p:nvSpPr>
        <p:spPr>
          <a:xfrm>
            <a:off x="768205" y="1657615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BuildingInfo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EADB6000-D14D-741C-61CC-C6BD6F35D464}"/>
              </a:ext>
            </a:extLst>
          </p:cNvPr>
          <p:cNvSpPr/>
          <p:nvPr/>
        </p:nvSpPr>
        <p:spPr>
          <a:xfrm>
            <a:off x="1399863" y="2189611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4DE579-A830-D21C-FA30-5C80AB5169EC}"/>
              </a:ext>
            </a:extLst>
          </p:cNvPr>
          <p:cNvCxnSpPr>
            <a:cxnSpLocks/>
          </p:cNvCxnSpPr>
          <p:nvPr/>
        </p:nvCxnSpPr>
        <p:spPr>
          <a:xfrm>
            <a:off x="1514764" y="2364783"/>
            <a:ext cx="0" cy="3214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118309C-A71A-9A46-D8BC-B5D25AE3B4B0}"/>
              </a:ext>
            </a:extLst>
          </p:cNvPr>
          <p:cNvCxnSpPr/>
          <p:nvPr/>
        </p:nvCxnSpPr>
        <p:spPr>
          <a:xfrm>
            <a:off x="1514764" y="5578813"/>
            <a:ext cx="3286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4800888" y="3370331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5579557" y="3535146"/>
            <a:ext cx="83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7FB0D3E2-9950-5F4C-8B37-5BB5F38B6C69}"/>
              </a:ext>
            </a:extLst>
          </p:cNvPr>
          <p:cNvSpPr/>
          <p:nvPr/>
        </p:nvSpPr>
        <p:spPr>
          <a:xfrm>
            <a:off x="5805608" y="4067142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A22B27A-22D8-7E13-B6D3-E4D7213E0B59}"/>
              </a:ext>
            </a:extLst>
          </p:cNvPr>
          <p:cNvCxnSpPr>
            <a:cxnSpLocks/>
          </p:cNvCxnSpPr>
          <p:nvPr/>
        </p:nvCxnSpPr>
        <p:spPr>
          <a:xfrm>
            <a:off x="5907208" y="4259554"/>
            <a:ext cx="0" cy="9904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4764207" y="149066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5341744" y="1664262"/>
            <a:ext cx="115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5805608" y="2206346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907208" y="2400869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A83B74-4B3F-D010-5676-21ADB7385BB4}"/>
              </a:ext>
            </a:extLst>
          </p:cNvPr>
          <p:cNvCxnSpPr>
            <a:cxnSpLocks/>
          </p:cNvCxnSpPr>
          <p:nvPr/>
        </p:nvCxnSpPr>
        <p:spPr>
          <a:xfrm>
            <a:off x="7036088" y="5627834"/>
            <a:ext cx="29299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945FFCAA-D25C-3447-C297-240996400D0C}"/>
              </a:ext>
            </a:extLst>
          </p:cNvPr>
          <p:cNvSpPr/>
          <p:nvPr/>
        </p:nvSpPr>
        <p:spPr>
          <a:xfrm>
            <a:off x="9851135" y="2186188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288D790-A033-B816-C972-B988C4CF7CD1}"/>
              </a:ext>
            </a:extLst>
          </p:cNvPr>
          <p:cNvCxnSpPr>
            <a:cxnSpLocks/>
          </p:cNvCxnSpPr>
          <p:nvPr/>
        </p:nvCxnSpPr>
        <p:spPr>
          <a:xfrm>
            <a:off x="9966036" y="2361360"/>
            <a:ext cx="0" cy="3266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4C873AB-4004-BCC8-F179-BCFA2EF9164C}"/>
              </a:ext>
            </a:extLst>
          </p:cNvPr>
          <p:cNvSpPr/>
          <p:nvPr/>
        </p:nvSpPr>
        <p:spPr>
          <a:xfrm>
            <a:off x="8848436" y="1443875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D656D8-7CBF-4E9C-07FA-550F05087E72}"/>
              </a:ext>
            </a:extLst>
          </p:cNvPr>
          <p:cNvSpPr txBox="1"/>
          <p:nvPr/>
        </p:nvSpPr>
        <p:spPr>
          <a:xfrm>
            <a:off x="9076531" y="1608690"/>
            <a:ext cx="17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BuildingImage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CFE8CAE-4AD0-5F33-8E3A-C1A56781FC7B}"/>
              </a:ext>
            </a:extLst>
          </p:cNvPr>
          <p:cNvSpPr txBox="1"/>
          <p:nvPr/>
        </p:nvSpPr>
        <p:spPr>
          <a:xfrm>
            <a:off x="1644260" y="2273774"/>
            <a:ext cx="2134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개수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중심 좌표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정보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798EE3-9EAE-B100-F30A-D0F5A4A5D2CD}"/>
              </a:ext>
            </a:extLst>
          </p:cNvPr>
          <p:cNvSpPr txBox="1"/>
          <p:nvPr/>
        </p:nvSpPr>
        <p:spPr>
          <a:xfrm>
            <a:off x="6079112" y="2215650"/>
            <a:ext cx="2781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좌표의 건물 건설 여부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좌표의 정보에 관한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6079112" y="4105244"/>
            <a:ext cx="2781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MapInfo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포인터 형의 벡터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CE5E50-A653-E687-10F9-520ABA71F312}"/>
              </a:ext>
            </a:extLst>
          </p:cNvPr>
          <p:cNvSpPr txBox="1"/>
          <p:nvPr/>
        </p:nvSpPr>
        <p:spPr>
          <a:xfrm>
            <a:off x="10130669" y="2246878"/>
            <a:ext cx="1881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4425461" y="6094552"/>
            <a:ext cx="3575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랜덤맵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건설 및 파괴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지도와 관련된 동작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하는 클래스</a:t>
            </a:r>
          </a:p>
        </p:txBody>
      </p:sp>
      <p:sp>
        <p:nvSpPr>
          <p:cNvPr id="119" name="슬라이드 번호 개체 틀 118">
            <a:extLst>
              <a:ext uri="{FF2B5EF4-FFF2-40B4-BE49-F238E27FC236}">
                <a16:creationId xmlns:a16="http://schemas.microsoft.com/office/drawing/2014/main" id="{1A9F8690-DA93-7CB6-ED34-6AEEB6BF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442B91-91F5-64A9-BC3A-F20AD8731549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73957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412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이미지 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5056920" y="5249993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5381051" y="5423014"/>
            <a:ext cx="166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MenuHandler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BA7F58-0D8C-AFA4-1B9B-2C3C78F2F067}"/>
              </a:ext>
            </a:extLst>
          </p:cNvPr>
          <p:cNvSpPr/>
          <p:nvPr/>
        </p:nvSpPr>
        <p:spPr>
          <a:xfrm>
            <a:off x="651175" y="1492800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A1555-DDF5-7F16-2854-37AC9EB30E2D}"/>
              </a:ext>
            </a:extLst>
          </p:cNvPr>
          <p:cNvSpPr txBox="1"/>
          <p:nvPr/>
        </p:nvSpPr>
        <p:spPr>
          <a:xfrm>
            <a:off x="1024237" y="1657615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WholeImage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EADB6000-D14D-741C-61CC-C6BD6F35D464}"/>
              </a:ext>
            </a:extLst>
          </p:cNvPr>
          <p:cNvSpPr/>
          <p:nvPr/>
        </p:nvSpPr>
        <p:spPr>
          <a:xfrm>
            <a:off x="1655895" y="2189611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4DE579-A830-D21C-FA30-5C80AB5169EC}"/>
              </a:ext>
            </a:extLst>
          </p:cNvPr>
          <p:cNvCxnSpPr>
            <a:cxnSpLocks/>
          </p:cNvCxnSpPr>
          <p:nvPr/>
        </p:nvCxnSpPr>
        <p:spPr>
          <a:xfrm>
            <a:off x="1770796" y="2364783"/>
            <a:ext cx="0" cy="13550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118309C-A71A-9A46-D8BC-B5D25AE3B4B0}"/>
              </a:ext>
            </a:extLst>
          </p:cNvPr>
          <p:cNvCxnSpPr/>
          <p:nvPr/>
        </p:nvCxnSpPr>
        <p:spPr>
          <a:xfrm>
            <a:off x="1770796" y="3719812"/>
            <a:ext cx="3286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5056920" y="3370331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5534231" y="3535146"/>
            <a:ext cx="138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PrintImage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7FB0D3E2-9950-5F4C-8B37-5BB5F38B6C69}"/>
              </a:ext>
            </a:extLst>
          </p:cNvPr>
          <p:cNvSpPr/>
          <p:nvPr/>
        </p:nvSpPr>
        <p:spPr>
          <a:xfrm>
            <a:off x="6061640" y="4067142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A22B27A-22D8-7E13-B6D3-E4D7213E0B59}"/>
              </a:ext>
            </a:extLst>
          </p:cNvPr>
          <p:cNvCxnSpPr>
            <a:cxnSpLocks/>
          </p:cNvCxnSpPr>
          <p:nvPr/>
        </p:nvCxnSpPr>
        <p:spPr>
          <a:xfrm>
            <a:off x="6163240" y="4259554"/>
            <a:ext cx="0" cy="9904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5020239" y="149066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5316068" y="1648256"/>
            <a:ext cx="169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BuidingImage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6061640" y="2206346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163240" y="2400869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CFE8CAE-4AD0-5F33-8E3A-C1A56781FC7B}"/>
              </a:ext>
            </a:extLst>
          </p:cNvPr>
          <p:cNvSpPr txBox="1"/>
          <p:nvPr/>
        </p:nvSpPr>
        <p:spPr>
          <a:xfrm>
            <a:off x="1900292" y="2273774"/>
            <a:ext cx="2134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이미지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이미지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6335144" y="4105244"/>
            <a:ext cx="314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이미지 및 건물 이미지 등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클래스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4762161" y="6094552"/>
            <a:ext cx="2926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이미지를 메뉴에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 하는 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3097-3B24-E3EF-1720-29041795DA2F}"/>
              </a:ext>
            </a:extLst>
          </p:cNvPr>
          <p:cNvSpPr txBox="1"/>
          <p:nvPr/>
        </p:nvSpPr>
        <p:spPr>
          <a:xfrm>
            <a:off x="6375703" y="2300825"/>
            <a:ext cx="1881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4B611F-D1F4-AB44-408A-463918CC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60329-1C0A-81AB-BDD5-A5FC0A37433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34893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BB3DA0-B02E-70D6-79FE-125430BB51B1}"/>
              </a:ext>
            </a:extLst>
          </p:cNvPr>
          <p:cNvSpPr/>
          <p:nvPr/>
        </p:nvSpPr>
        <p:spPr>
          <a:xfrm>
            <a:off x="822036" y="2845395"/>
            <a:ext cx="10621818" cy="14278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45196-D6C6-C39B-4C8B-FA8D40E695DB}"/>
              </a:ext>
            </a:extLst>
          </p:cNvPr>
          <p:cNvSpPr txBox="1"/>
          <p:nvPr/>
        </p:nvSpPr>
        <p:spPr>
          <a:xfrm>
            <a:off x="988291" y="3100260"/>
            <a:ext cx="10289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일</a:t>
            </a:r>
            <a:r>
              <a:rPr lang="en-US" altLang="ko-KR" sz="24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</a:t>
            </a:r>
            <a:r>
              <a:rPr lang="ko-KR" altLang="en-US" sz="2400" dirty="0" err="1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아포칼립스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세상의 대통령인 당신</a:t>
            </a:r>
            <a:r>
              <a:rPr lang="en-US" altLang="ko-KR" sz="24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highlight>
                  <a:srgbClr val="0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이 나라를 이끌 수 있을 것인가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?</a:t>
            </a:r>
            <a:endParaRPr lang="ko-KR" altLang="en-US" sz="2400" dirty="0">
              <a:solidFill>
                <a:schemeClr val="bg1"/>
              </a:solidFill>
              <a:highlight>
                <a:srgbClr val="008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13439-1511-1476-984F-2A5415F300B8}"/>
              </a:ext>
            </a:extLst>
          </p:cNvPr>
          <p:cNvSpPr txBox="1"/>
          <p:nvPr/>
        </p:nvSpPr>
        <p:spPr>
          <a:xfrm>
            <a:off x="4876800" y="2159559"/>
            <a:ext cx="2041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45951-2DF6-FAD4-1DDD-125A99C57BE3}"/>
              </a:ext>
            </a:extLst>
          </p:cNvPr>
          <p:cNvSpPr txBox="1"/>
          <p:nvPr/>
        </p:nvSpPr>
        <p:spPr>
          <a:xfrm>
            <a:off x="1313872" y="4796837"/>
            <a:ext cx="963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좀비가 가득한 </a:t>
            </a:r>
            <a:r>
              <a:rPr lang="ko-KR" altLang="en-US" sz="24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아포칼립스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세상에서 시민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종교의 통치를 통해 나라를 이끌어가는 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경영 건설 시뮬레이션 게임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6C80AEB-1627-2DD4-EE9C-D21FCBEC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23DD5-D45F-440D-CA35-ADF72517202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13994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316651"/>
            <a:ext cx="5942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r>
              <a:rPr lang="en-US" altLang="ko-KR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</a:t>
            </a:r>
            <a:r>
              <a:rPr lang="ko-KR" altLang="en-US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</a:t>
            </a:r>
            <a:r>
              <a:rPr lang="en-US" altLang="ko-KR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Info </a:t>
            </a:r>
            <a:r>
              <a:rPr lang="ko-KR" altLang="en-US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1436544" y="389943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1772037" y="4064254"/>
            <a:ext cx="172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NewsHandler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1399863" y="2019777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2124918" y="2177364"/>
            <a:ext cx="8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News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2441264" y="2735454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542864" y="2929977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1399863" y="4911685"/>
            <a:ext cx="4116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내용을 큐로 관리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하고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 뉴스 큐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큐의 내용을 출력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Push, Pop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동작을 담고 있는 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3097-3B24-E3EF-1720-29041795DA2F}"/>
              </a:ext>
            </a:extLst>
          </p:cNvPr>
          <p:cNvSpPr txBox="1"/>
          <p:nvPr/>
        </p:nvSpPr>
        <p:spPr>
          <a:xfrm>
            <a:off x="2755327" y="2974653"/>
            <a:ext cx="253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뉴스탭에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들어갈 뉴스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벡터로 담고 있는 클래스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404B3F-ED16-0100-2F8B-BD0D0A5BF182}"/>
              </a:ext>
            </a:extLst>
          </p:cNvPr>
          <p:cNvCxnSpPr/>
          <p:nvPr/>
        </p:nvCxnSpPr>
        <p:spPr>
          <a:xfrm>
            <a:off x="5967984" y="1239402"/>
            <a:ext cx="0" cy="57328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A0CDB-3B7E-A271-DFED-5EB0C3B9F6CA}"/>
              </a:ext>
            </a:extLst>
          </p:cNvPr>
          <p:cNvSpPr/>
          <p:nvPr/>
        </p:nvSpPr>
        <p:spPr>
          <a:xfrm>
            <a:off x="7594990" y="389943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A362-6CE0-3638-9384-6BCB1775D21B}"/>
              </a:ext>
            </a:extLst>
          </p:cNvPr>
          <p:cNvSpPr txBox="1"/>
          <p:nvPr/>
        </p:nvSpPr>
        <p:spPr>
          <a:xfrm>
            <a:off x="7993568" y="4064254"/>
            <a:ext cx="143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InfoHandler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62A86E-9365-DC09-27A9-AE517E8205CD}"/>
              </a:ext>
            </a:extLst>
          </p:cNvPr>
          <p:cNvSpPr/>
          <p:nvPr/>
        </p:nvSpPr>
        <p:spPr>
          <a:xfrm>
            <a:off x="7558309" y="2019777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7D42A-4802-F95F-315E-9F7E2AD7C5D7}"/>
              </a:ext>
            </a:extLst>
          </p:cNvPr>
          <p:cNvSpPr txBox="1"/>
          <p:nvPr/>
        </p:nvSpPr>
        <p:spPr>
          <a:xfrm>
            <a:off x="8056654" y="2176716"/>
            <a:ext cx="131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GameInfo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860C65D8-FAD6-6868-AAC2-00B6DD32C2BB}"/>
              </a:ext>
            </a:extLst>
          </p:cNvPr>
          <p:cNvSpPr/>
          <p:nvPr/>
        </p:nvSpPr>
        <p:spPr>
          <a:xfrm>
            <a:off x="8599710" y="2735454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66F56E0-2AEF-CAE9-08CF-93730B16AD9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701310" y="2929977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CEF2FE-935F-4303-39F1-DD2B4DBC0C24}"/>
              </a:ext>
            </a:extLst>
          </p:cNvPr>
          <p:cNvSpPr txBox="1"/>
          <p:nvPr/>
        </p:nvSpPr>
        <p:spPr>
          <a:xfrm>
            <a:off x="7725672" y="4783988"/>
            <a:ext cx="3407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입력에 따라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</a:t>
            </a:r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 횟수 등을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 담고 있는 클래스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1B3E6-B816-C6CC-5E4C-89F420E5C1BD}"/>
              </a:ext>
            </a:extLst>
          </p:cNvPr>
          <p:cNvSpPr txBox="1"/>
          <p:nvPr/>
        </p:nvSpPr>
        <p:spPr>
          <a:xfrm>
            <a:off x="8913772" y="2910871"/>
            <a:ext cx="2826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운영에 관련된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BC02331E-F922-8E5A-CA85-9931F35EA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62DA2-3511-6E42-506E-FE8FE85288C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033877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366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입력 </a:t>
            </a:r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&amp;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상수 </a:t>
            </a:r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&amp;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음악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1894795" y="4584185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2608079" y="4728339"/>
            <a:ext cx="107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1852386" y="1665528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2263392" y="1823115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SetPosition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1414993" y="2517164"/>
            <a:ext cx="31099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위치 이동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콘솔의 특정 부분 지우기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 지정과 같은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 동작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관련된 클래스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36AFD-9B60-7A36-DE07-51512463E144}"/>
              </a:ext>
            </a:extLst>
          </p:cNvPr>
          <p:cNvSpPr txBox="1"/>
          <p:nvPr/>
        </p:nvSpPr>
        <p:spPr>
          <a:xfrm>
            <a:off x="1091095" y="5435821"/>
            <a:ext cx="384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배경음악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효과음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음악 파일을 재생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시키는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4BD9F7-F0BA-0F80-CA79-385688A1B28D}"/>
              </a:ext>
            </a:extLst>
          </p:cNvPr>
          <p:cNvSpPr/>
          <p:nvPr/>
        </p:nvSpPr>
        <p:spPr>
          <a:xfrm>
            <a:off x="7569874" y="4460211"/>
            <a:ext cx="2235200" cy="698962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17CC2-5051-E5D5-BD91-982F2804317D}"/>
              </a:ext>
            </a:extLst>
          </p:cNvPr>
          <p:cNvSpPr txBox="1"/>
          <p:nvPr/>
        </p:nvSpPr>
        <p:spPr>
          <a:xfrm>
            <a:off x="7800722" y="4610533"/>
            <a:ext cx="185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FC4D5-9FB8-F3D9-BED3-C76EFF88FD46}"/>
              </a:ext>
            </a:extLst>
          </p:cNvPr>
          <p:cNvSpPr txBox="1"/>
          <p:nvPr/>
        </p:nvSpPr>
        <p:spPr>
          <a:xfrm>
            <a:off x="6766174" y="5311847"/>
            <a:ext cx="384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크기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좌표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텍스트의 좌표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매크로 상수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담고 있는 헤더 파일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0C8DCA-A5FA-1807-2B00-1E444C4CDC56}"/>
              </a:ext>
            </a:extLst>
          </p:cNvPr>
          <p:cNvSpPr/>
          <p:nvPr/>
        </p:nvSpPr>
        <p:spPr>
          <a:xfrm>
            <a:off x="7436075" y="1665528"/>
            <a:ext cx="2235200" cy="69896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DE939D-83A5-1B2A-015C-7272BBA0B9B7}"/>
              </a:ext>
            </a:extLst>
          </p:cNvPr>
          <p:cNvSpPr txBox="1"/>
          <p:nvPr/>
        </p:nvSpPr>
        <p:spPr>
          <a:xfrm>
            <a:off x="7800722" y="1809682"/>
            <a:ext cx="166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C87A1-DBCD-136E-D55B-6BC1D2FA29B1}"/>
              </a:ext>
            </a:extLst>
          </p:cNvPr>
          <p:cNvSpPr txBox="1"/>
          <p:nvPr/>
        </p:nvSpPr>
        <p:spPr>
          <a:xfrm>
            <a:off x="6632375" y="2517164"/>
            <a:ext cx="384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받을 키보드의 값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뉴스의 종류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번호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번호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열거형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담고 있는 헤더 파일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FE786AE-C312-452E-DE4E-F17FD505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A0634-BF6E-D41B-C968-09FDBAB323C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85698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60959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Scene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코드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6DEEF-4706-D6AA-9773-EE25E239ECE4}"/>
              </a:ext>
            </a:extLst>
          </p:cNvPr>
          <p:cNvSpPr/>
          <p:nvPr/>
        </p:nvSpPr>
        <p:spPr>
          <a:xfrm>
            <a:off x="8817648" y="2378761"/>
            <a:ext cx="1876524" cy="513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E737E-8819-4FD6-2728-94CF6AC25EEA}"/>
              </a:ext>
            </a:extLst>
          </p:cNvPr>
          <p:cNvSpPr txBox="1"/>
          <p:nvPr/>
        </p:nvSpPr>
        <p:spPr>
          <a:xfrm>
            <a:off x="9056299" y="2450834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BEEE43-7B10-F064-E08E-2946A0D64403}"/>
              </a:ext>
            </a:extLst>
          </p:cNvPr>
          <p:cNvSpPr/>
          <p:nvPr/>
        </p:nvSpPr>
        <p:spPr>
          <a:xfrm>
            <a:off x="8814600" y="3176961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B2D02-FFF3-E968-0ADF-9C8BE908D4A2}"/>
              </a:ext>
            </a:extLst>
          </p:cNvPr>
          <p:cNvSpPr txBox="1"/>
          <p:nvPr/>
        </p:nvSpPr>
        <p:spPr>
          <a:xfrm>
            <a:off x="9053251" y="3249034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SetPotision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C648A1-EDB8-4492-E68A-B13D8238E6E7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9752862" y="2892241"/>
            <a:ext cx="3048" cy="284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429DA3-0CA0-8360-610F-FB4DEADDD207}"/>
              </a:ext>
            </a:extLst>
          </p:cNvPr>
          <p:cNvSpPr/>
          <p:nvPr/>
        </p:nvSpPr>
        <p:spPr>
          <a:xfrm>
            <a:off x="1317085" y="2468335"/>
            <a:ext cx="1876524" cy="513480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7FA77B-0E7E-1CC9-FE9C-6321EC2CC9F0}"/>
              </a:ext>
            </a:extLst>
          </p:cNvPr>
          <p:cNvSpPr txBox="1"/>
          <p:nvPr/>
        </p:nvSpPr>
        <p:spPr>
          <a:xfrm>
            <a:off x="1379142" y="2540408"/>
            <a:ext cx="181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DC5E26-B51D-B1DB-0C05-4BA5E3960AC6}"/>
              </a:ext>
            </a:extLst>
          </p:cNvPr>
          <p:cNvCxnSpPr>
            <a:cxnSpLocks/>
          </p:cNvCxnSpPr>
          <p:nvPr/>
        </p:nvCxnSpPr>
        <p:spPr>
          <a:xfrm flipV="1">
            <a:off x="2331840" y="3004404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19B85D-656D-E6C4-4998-02FA975F90B2}"/>
              </a:ext>
            </a:extLst>
          </p:cNvPr>
          <p:cNvSpPr/>
          <p:nvPr/>
        </p:nvSpPr>
        <p:spPr>
          <a:xfrm>
            <a:off x="1075379" y="465569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90B499-3331-8232-B8AB-9FD375062162}"/>
              </a:ext>
            </a:extLst>
          </p:cNvPr>
          <p:cNvSpPr/>
          <p:nvPr/>
        </p:nvSpPr>
        <p:spPr>
          <a:xfrm>
            <a:off x="910478" y="3247749"/>
            <a:ext cx="2744093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CD3C1C-EC11-7CF5-AF5C-F79D36595F20}"/>
              </a:ext>
            </a:extLst>
          </p:cNvPr>
          <p:cNvSpPr txBox="1"/>
          <p:nvPr/>
        </p:nvSpPr>
        <p:spPr>
          <a:xfrm>
            <a:off x="919895" y="3319824"/>
            <a:ext cx="273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AC797AF-B943-C7FF-B201-F9DF55528EEE}"/>
              </a:ext>
            </a:extLst>
          </p:cNvPr>
          <p:cNvSpPr/>
          <p:nvPr/>
        </p:nvSpPr>
        <p:spPr>
          <a:xfrm>
            <a:off x="2251274" y="375988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E9684C8-DD00-E799-4EDB-03324E910D2F}"/>
              </a:ext>
            </a:extLst>
          </p:cNvPr>
          <p:cNvCxnSpPr>
            <a:cxnSpLocks/>
          </p:cNvCxnSpPr>
          <p:nvPr/>
        </p:nvCxnSpPr>
        <p:spPr>
          <a:xfrm>
            <a:off x="2323638" y="3894218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E7AA0D-1E03-1C61-373C-63D4D367E4AA}"/>
              </a:ext>
            </a:extLst>
          </p:cNvPr>
          <p:cNvSpPr/>
          <p:nvPr/>
        </p:nvSpPr>
        <p:spPr>
          <a:xfrm>
            <a:off x="4836559" y="456472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27C946-A4CB-D5E3-774D-4C065451E8E9}"/>
              </a:ext>
            </a:extLst>
          </p:cNvPr>
          <p:cNvSpPr/>
          <p:nvPr/>
        </p:nvSpPr>
        <p:spPr>
          <a:xfrm>
            <a:off x="8496401" y="456472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56D18C-3913-29E3-A557-85A3F6D0FDC6}"/>
              </a:ext>
            </a:extLst>
          </p:cNvPr>
          <p:cNvSpPr/>
          <p:nvPr/>
        </p:nvSpPr>
        <p:spPr>
          <a:xfrm>
            <a:off x="4998747" y="3175676"/>
            <a:ext cx="2194505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1D070-C1DE-D50D-7A6A-1B8329F969C0}"/>
              </a:ext>
            </a:extLst>
          </p:cNvPr>
          <p:cNvSpPr txBox="1"/>
          <p:nvPr/>
        </p:nvSpPr>
        <p:spPr>
          <a:xfrm>
            <a:off x="5709806" y="3247750"/>
            <a:ext cx="100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7F1F0D-A5CC-06B9-BDFA-36FA147FFCEF}"/>
              </a:ext>
            </a:extLst>
          </p:cNvPr>
          <p:cNvSpPr txBox="1"/>
          <p:nvPr/>
        </p:nvSpPr>
        <p:spPr>
          <a:xfrm>
            <a:off x="1490472" y="4708875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Preview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3F3A1A7-D9B0-D038-2AFF-B2EDC322DC01}"/>
              </a:ext>
            </a:extLst>
          </p:cNvPr>
          <p:cNvCxnSpPr>
            <a:cxnSpLocks/>
          </p:cNvCxnSpPr>
          <p:nvPr/>
        </p:nvCxnSpPr>
        <p:spPr>
          <a:xfrm flipV="1">
            <a:off x="2323638" y="4162443"/>
            <a:ext cx="0" cy="493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F5EAE2E-4B15-FD6A-904A-2A45A4006F51}"/>
              </a:ext>
            </a:extLst>
          </p:cNvPr>
          <p:cNvCxnSpPr>
            <a:cxnSpLocks/>
          </p:cNvCxnSpPr>
          <p:nvPr/>
        </p:nvCxnSpPr>
        <p:spPr>
          <a:xfrm flipH="1">
            <a:off x="2323638" y="4154357"/>
            <a:ext cx="74292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9FB7944D-2758-1D99-CC9C-C6117CD485F0}"/>
              </a:ext>
            </a:extLst>
          </p:cNvPr>
          <p:cNvSpPr/>
          <p:nvPr/>
        </p:nvSpPr>
        <p:spPr>
          <a:xfrm>
            <a:off x="6023634" y="3697501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AD77973-3586-3CC6-6AA5-A34445A19466}"/>
              </a:ext>
            </a:extLst>
          </p:cNvPr>
          <p:cNvCxnSpPr>
            <a:cxnSpLocks/>
          </p:cNvCxnSpPr>
          <p:nvPr/>
        </p:nvCxnSpPr>
        <p:spPr>
          <a:xfrm>
            <a:off x="6095998" y="3822267"/>
            <a:ext cx="0" cy="344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372A75C-0187-6111-A5D0-367AAB43BCDE}"/>
              </a:ext>
            </a:extLst>
          </p:cNvPr>
          <p:cNvCxnSpPr>
            <a:cxnSpLocks/>
          </p:cNvCxnSpPr>
          <p:nvPr/>
        </p:nvCxnSpPr>
        <p:spPr>
          <a:xfrm flipV="1">
            <a:off x="6099115" y="4028330"/>
            <a:ext cx="0" cy="493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5E2780E-9D8E-6613-0064-6C9E47983BF0}"/>
              </a:ext>
            </a:extLst>
          </p:cNvPr>
          <p:cNvCxnSpPr>
            <a:cxnSpLocks/>
          </p:cNvCxnSpPr>
          <p:nvPr/>
        </p:nvCxnSpPr>
        <p:spPr>
          <a:xfrm flipV="1">
            <a:off x="9752861" y="4154357"/>
            <a:ext cx="0" cy="392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F776314-E76A-A867-381E-3F12B79BD4BD}"/>
              </a:ext>
            </a:extLst>
          </p:cNvPr>
          <p:cNvSpPr txBox="1"/>
          <p:nvPr/>
        </p:nvSpPr>
        <p:spPr>
          <a:xfrm>
            <a:off x="5454511" y="4611786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Start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926D3A7-50FE-58BE-F0EC-D4B9EF231874}"/>
              </a:ext>
            </a:extLst>
          </p:cNvPr>
          <p:cNvSpPr txBox="1"/>
          <p:nvPr/>
        </p:nvSpPr>
        <p:spPr>
          <a:xfrm>
            <a:off x="8998626" y="4611786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Select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4EA36652-C3B0-7F62-6BF6-24D2B4378300}"/>
              </a:ext>
            </a:extLst>
          </p:cNvPr>
          <p:cNvSpPr/>
          <p:nvPr/>
        </p:nvSpPr>
        <p:spPr>
          <a:xfrm>
            <a:off x="9680495" y="372307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5B8B9B-1E11-F70A-F05A-6E05196D229C}"/>
              </a:ext>
            </a:extLst>
          </p:cNvPr>
          <p:cNvCxnSpPr>
            <a:cxnSpLocks/>
          </p:cNvCxnSpPr>
          <p:nvPr/>
        </p:nvCxnSpPr>
        <p:spPr>
          <a:xfrm>
            <a:off x="9752859" y="3862659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슬라이드 번호 개체 틀 104">
            <a:extLst>
              <a:ext uri="{FF2B5EF4-FFF2-40B4-BE49-F238E27FC236}">
                <a16:creationId xmlns:a16="http://schemas.microsoft.com/office/drawing/2014/main" id="{7DBEFD72-4F5E-9D3E-99C5-BFE084E0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C1D0FA-977A-7AB0-E3EC-59F4971224B1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752885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949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Scene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코드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6DEEF-4706-D6AA-9773-EE25E239ECE4}"/>
              </a:ext>
            </a:extLst>
          </p:cNvPr>
          <p:cNvSpPr/>
          <p:nvPr/>
        </p:nvSpPr>
        <p:spPr>
          <a:xfrm>
            <a:off x="8817648" y="1513884"/>
            <a:ext cx="1876524" cy="513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E737E-8819-4FD6-2728-94CF6AC25EEA}"/>
              </a:ext>
            </a:extLst>
          </p:cNvPr>
          <p:cNvSpPr txBox="1"/>
          <p:nvPr/>
        </p:nvSpPr>
        <p:spPr>
          <a:xfrm>
            <a:off x="9056299" y="1585957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BEEE43-7B10-F064-E08E-2946A0D64403}"/>
              </a:ext>
            </a:extLst>
          </p:cNvPr>
          <p:cNvSpPr/>
          <p:nvPr/>
        </p:nvSpPr>
        <p:spPr>
          <a:xfrm>
            <a:off x="8814600" y="2312084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B2D02-FFF3-E968-0ADF-9C8BE908D4A2}"/>
              </a:ext>
            </a:extLst>
          </p:cNvPr>
          <p:cNvSpPr txBox="1"/>
          <p:nvPr/>
        </p:nvSpPr>
        <p:spPr>
          <a:xfrm>
            <a:off x="9053251" y="2384157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SetPotision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C648A1-EDB8-4492-E68A-B13D8238E6E7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9752862" y="2027364"/>
            <a:ext cx="3048" cy="284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429DA3-0CA0-8360-610F-FB4DEADDD207}"/>
              </a:ext>
            </a:extLst>
          </p:cNvPr>
          <p:cNvSpPr/>
          <p:nvPr/>
        </p:nvSpPr>
        <p:spPr>
          <a:xfrm>
            <a:off x="1317085" y="1603458"/>
            <a:ext cx="1876524" cy="513480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640D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7FA77B-0E7E-1CC9-FE9C-6321EC2CC9F0}"/>
              </a:ext>
            </a:extLst>
          </p:cNvPr>
          <p:cNvSpPr txBox="1"/>
          <p:nvPr/>
        </p:nvSpPr>
        <p:spPr>
          <a:xfrm>
            <a:off x="1379142" y="1675531"/>
            <a:ext cx="181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DC5E26-B51D-B1DB-0C05-4BA5E3960AC6}"/>
              </a:ext>
            </a:extLst>
          </p:cNvPr>
          <p:cNvCxnSpPr>
            <a:cxnSpLocks/>
          </p:cNvCxnSpPr>
          <p:nvPr/>
        </p:nvCxnSpPr>
        <p:spPr>
          <a:xfrm flipV="1">
            <a:off x="2331840" y="2139527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19B85D-656D-E6C4-4998-02FA975F90B2}"/>
              </a:ext>
            </a:extLst>
          </p:cNvPr>
          <p:cNvSpPr/>
          <p:nvPr/>
        </p:nvSpPr>
        <p:spPr>
          <a:xfrm>
            <a:off x="1075379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90B499-3331-8232-B8AB-9FD375062162}"/>
              </a:ext>
            </a:extLst>
          </p:cNvPr>
          <p:cNvSpPr/>
          <p:nvPr/>
        </p:nvSpPr>
        <p:spPr>
          <a:xfrm>
            <a:off x="910478" y="2382872"/>
            <a:ext cx="2744093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CD3C1C-EC11-7CF5-AF5C-F79D36595F20}"/>
              </a:ext>
            </a:extLst>
          </p:cNvPr>
          <p:cNvSpPr txBox="1"/>
          <p:nvPr/>
        </p:nvSpPr>
        <p:spPr>
          <a:xfrm>
            <a:off x="919895" y="2454947"/>
            <a:ext cx="273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AC797AF-B943-C7FF-B201-F9DF55528EEE}"/>
              </a:ext>
            </a:extLst>
          </p:cNvPr>
          <p:cNvSpPr/>
          <p:nvPr/>
        </p:nvSpPr>
        <p:spPr>
          <a:xfrm>
            <a:off x="2251274" y="2895007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E9684C8-DD00-E799-4EDB-03324E910D2F}"/>
              </a:ext>
            </a:extLst>
          </p:cNvPr>
          <p:cNvCxnSpPr>
            <a:cxnSpLocks/>
          </p:cNvCxnSpPr>
          <p:nvPr/>
        </p:nvCxnSpPr>
        <p:spPr>
          <a:xfrm>
            <a:off x="2323638" y="3029341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E7AA0D-1E03-1C61-373C-63D4D367E4AA}"/>
              </a:ext>
            </a:extLst>
          </p:cNvPr>
          <p:cNvSpPr/>
          <p:nvPr/>
        </p:nvSpPr>
        <p:spPr>
          <a:xfrm>
            <a:off x="4836559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27C946-A4CB-D5E3-774D-4C065451E8E9}"/>
              </a:ext>
            </a:extLst>
          </p:cNvPr>
          <p:cNvSpPr/>
          <p:nvPr/>
        </p:nvSpPr>
        <p:spPr>
          <a:xfrm>
            <a:off x="8496398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56D18C-3913-29E3-A557-85A3F6D0FDC6}"/>
              </a:ext>
            </a:extLst>
          </p:cNvPr>
          <p:cNvSpPr/>
          <p:nvPr/>
        </p:nvSpPr>
        <p:spPr>
          <a:xfrm>
            <a:off x="4998747" y="2310799"/>
            <a:ext cx="2194505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1D070-C1DE-D50D-7A6A-1B8329F969C0}"/>
              </a:ext>
            </a:extLst>
          </p:cNvPr>
          <p:cNvSpPr txBox="1"/>
          <p:nvPr/>
        </p:nvSpPr>
        <p:spPr>
          <a:xfrm>
            <a:off x="5709806" y="2382873"/>
            <a:ext cx="100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7F1F0D-A5CC-06B9-BDFA-36FA147FFCEF}"/>
              </a:ext>
            </a:extLst>
          </p:cNvPr>
          <p:cNvSpPr txBox="1"/>
          <p:nvPr/>
        </p:nvSpPr>
        <p:spPr>
          <a:xfrm>
            <a:off x="1490472" y="4327304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Tutorial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3F3A1A7-D9B0-D038-2AFF-B2EDC322DC01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323638" y="3297566"/>
            <a:ext cx="8202" cy="976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F5EAE2E-4B15-FD6A-904A-2A45A4006F51}"/>
              </a:ext>
            </a:extLst>
          </p:cNvPr>
          <p:cNvCxnSpPr>
            <a:cxnSpLocks/>
          </p:cNvCxnSpPr>
          <p:nvPr/>
        </p:nvCxnSpPr>
        <p:spPr>
          <a:xfrm flipH="1">
            <a:off x="2323638" y="3883840"/>
            <a:ext cx="74292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9FB7944D-2758-1D99-CC9C-C6117CD485F0}"/>
              </a:ext>
            </a:extLst>
          </p:cNvPr>
          <p:cNvSpPr/>
          <p:nvPr/>
        </p:nvSpPr>
        <p:spPr>
          <a:xfrm>
            <a:off x="6023634" y="283262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AD77973-3586-3CC6-6AA5-A34445A19466}"/>
              </a:ext>
            </a:extLst>
          </p:cNvPr>
          <p:cNvCxnSpPr>
            <a:cxnSpLocks/>
          </p:cNvCxnSpPr>
          <p:nvPr/>
        </p:nvCxnSpPr>
        <p:spPr>
          <a:xfrm>
            <a:off x="6095998" y="2957390"/>
            <a:ext cx="0" cy="344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372A75C-0187-6111-A5D0-367AAB43BCD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6093020" y="3163453"/>
            <a:ext cx="6095" cy="1110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5E2780E-9D8E-6613-0064-6C9E47983BF0}"/>
              </a:ext>
            </a:extLst>
          </p:cNvPr>
          <p:cNvCxnSpPr>
            <a:cxnSpLocks/>
          </p:cNvCxnSpPr>
          <p:nvPr/>
        </p:nvCxnSpPr>
        <p:spPr>
          <a:xfrm flipV="1">
            <a:off x="9752859" y="3289480"/>
            <a:ext cx="2" cy="984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F776314-E76A-A867-381E-3F12B79BD4BD}"/>
              </a:ext>
            </a:extLst>
          </p:cNvPr>
          <p:cNvSpPr txBox="1"/>
          <p:nvPr/>
        </p:nvSpPr>
        <p:spPr>
          <a:xfrm>
            <a:off x="5316912" y="4321185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Game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926D3A7-50FE-58BE-F0EC-D4B9EF231874}"/>
              </a:ext>
            </a:extLst>
          </p:cNvPr>
          <p:cNvSpPr txBox="1"/>
          <p:nvPr/>
        </p:nvSpPr>
        <p:spPr>
          <a:xfrm>
            <a:off x="8891204" y="4320717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Ending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4EA36652-C3B0-7F62-6BF6-24D2B4378300}"/>
              </a:ext>
            </a:extLst>
          </p:cNvPr>
          <p:cNvSpPr/>
          <p:nvPr/>
        </p:nvSpPr>
        <p:spPr>
          <a:xfrm>
            <a:off x="9680495" y="2858197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5B8B9B-1E11-F70A-F05A-6E05196D229C}"/>
              </a:ext>
            </a:extLst>
          </p:cNvPr>
          <p:cNvCxnSpPr>
            <a:cxnSpLocks/>
          </p:cNvCxnSpPr>
          <p:nvPr/>
        </p:nvCxnSpPr>
        <p:spPr>
          <a:xfrm>
            <a:off x="9752859" y="2997782"/>
            <a:ext cx="0" cy="299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433E57-F86D-FBC9-0ACB-BB7F4CC0F78B}"/>
              </a:ext>
            </a:extLst>
          </p:cNvPr>
          <p:cNvSpPr/>
          <p:nvPr/>
        </p:nvSpPr>
        <p:spPr>
          <a:xfrm>
            <a:off x="2670874" y="3121371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835DC1-668F-804F-867B-87C5B7D53500}"/>
              </a:ext>
            </a:extLst>
          </p:cNvPr>
          <p:cNvSpPr txBox="1"/>
          <p:nvPr/>
        </p:nvSpPr>
        <p:spPr>
          <a:xfrm>
            <a:off x="2821904" y="3193445"/>
            <a:ext cx="166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MenuHandler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DF9170-CC7B-C297-0D58-5ECA8F87AC5C}"/>
              </a:ext>
            </a:extLst>
          </p:cNvPr>
          <p:cNvCxnSpPr>
            <a:cxnSpLocks/>
          </p:cNvCxnSpPr>
          <p:nvPr/>
        </p:nvCxnSpPr>
        <p:spPr>
          <a:xfrm flipV="1">
            <a:off x="3190561" y="2895007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64BC5A-1807-C1EA-C693-FB4620B82762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34324" y="3821647"/>
            <a:ext cx="0" cy="70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EE9F86-CA81-F5B8-9C6A-77D89B811CDF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4334324" y="4530866"/>
            <a:ext cx="502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D7E2667-2323-E2F0-5076-033C38860FD6}"/>
              </a:ext>
            </a:extLst>
          </p:cNvPr>
          <p:cNvSpPr/>
          <p:nvPr/>
        </p:nvSpPr>
        <p:spPr>
          <a:xfrm>
            <a:off x="4261959" y="3696881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5FD0F3-EE80-4431-C01A-8DEC0298A592}"/>
              </a:ext>
            </a:extLst>
          </p:cNvPr>
          <p:cNvSpPr/>
          <p:nvPr/>
        </p:nvSpPr>
        <p:spPr>
          <a:xfrm>
            <a:off x="1075379" y="5642263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77733D-7F40-C1B9-AF50-C4178BDF29C9}"/>
              </a:ext>
            </a:extLst>
          </p:cNvPr>
          <p:cNvSpPr txBox="1"/>
          <p:nvPr/>
        </p:nvSpPr>
        <p:spPr>
          <a:xfrm>
            <a:off x="1084795" y="5714338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</a:t>
            </a:r>
            <a:r>
              <a:rPr lang="ko-KR" altLang="en-US" dirty="0">
                <a:solidFill>
                  <a:schemeClr val="bg1"/>
                </a:solidFill>
              </a:rPr>
              <a:t> 관련 클래스 집합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D4B1AB-986E-A94A-23A6-D3600C91D8C7}"/>
              </a:ext>
            </a:extLst>
          </p:cNvPr>
          <p:cNvSpPr/>
          <p:nvPr/>
        </p:nvSpPr>
        <p:spPr>
          <a:xfrm>
            <a:off x="7423493" y="5632457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65A4E6-1947-621B-631F-22E0EB1931B6}"/>
              </a:ext>
            </a:extLst>
          </p:cNvPr>
          <p:cNvSpPr/>
          <p:nvPr/>
        </p:nvSpPr>
        <p:spPr>
          <a:xfrm>
            <a:off x="4430672" y="5619270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4EA94E-5801-9C76-703D-43D43B05E854}"/>
              </a:ext>
            </a:extLst>
          </p:cNvPr>
          <p:cNvSpPr txBox="1"/>
          <p:nvPr/>
        </p:nvSpPr>
        <p:spPr>
          <a:xfrm>
            <a:off x="4406688" y="5689681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뉴스 관련 클래스 집합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52E48-C8E0-0A9B-930D-EACA7C7AAFDA}"/>
              </a:ext>
            </a:extLst>
          </p:cNvPr>
          <p:cNvSpPr txBox="1"/>
          <p:nvPr/>
        </p:nvSpPr>
        <p:spPr>
          <a:xfrm>
            <a:off x="7423493" y="5689681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Info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0795596-862D-8264-AF68-D1DD66C54825}"/>
              </a:ext>
            </a:extLst>
          </p:cNvPr>
          <p:cNvCxnSpPr>
            <a:cxnSpLocks/>
          </p:cNvCxnSpPr>
          <p:nvPr/>
        </p:nvCxnSpPr>
        <p:spPr>
          <a:xfrm flipH="1">
            <a:off x="1927398" y="5243248"/>
            <a:ext cx="66405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A3BB0EA-6CFE-0B03-A97B-A17F1CF43947}"/>
              </a:ext>
            </a:extLst>
          </p:cNvPr>
          <p:cNvCxnSpPr>
            <a:cxnSpLocks/>
          </p:cNvCxnSpPr>
          <p:nvPr/>
        </p:nvCxnSpPr>
        <p:spPr>
          <a:xfrm flipV="1">
            <a:off x="1927398" y="5243248"/>
            <a:ext cx="0" cy="408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CB4CACD-144B-2217-40E5-67C3469C2E6C}"/>
              </a:ext>
            </a:extLst>
          </p:cNvPr>
          <p:cNvCxnSpPr>
            <a:cxnSpLocks/>
          </p:cNvCxnSpPr>
          <p:nvPr/>
        </p:nvCxnSpPr>
        <p:spPr>
          <a:xfrm flipV="1">
            <a:off x="5982808" y="4920400"/>
            <a:ext cx="0" cy="6988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7E73841-77B9-FC11-396C-B6FC0B082199}"/>
              </a:ext>
            </a:extLst>
          </p:cNvPr>
          <p:cNvCxnSpPr>
            <a:cxnSpLocks/>
          </p:cNvCxnSpPr>
          <p:nvPr/>
        </p:nvCxnSpPr>
        <p:spPr>
          <a:xfrm flipV="1">
            <a:off x="8576656" y="5243248"/>
            <a:ext cx="0" cy="384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ABF1D304-A143-6227-DC99-8D33E3BB088E}"/>
              </a:ext>
            </a:extLst>
          </p:cNvPr>
          <p:cNvSpPr/>
          <p:nvPr/>
        </p:nvSpPr>
        <p:spPr>
          <a:xfrm>
            <a:off x="5910443" y="479563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EACBC5B-4DD9-EE99-C0D0-C7BB4D2BF90F}"/>
              </a:ext>
            </a:extLst>
          </p:cNvPr>
          <p:cNvCxnSpPr>
            <a:cxnSpLocks/>
          </p:cNvCxnSpPr>
          <p:nvPr/>
        </p:nvCxnSpPr>
        <p:spPr>
          <a:xfrm flipV="1">
            <a:off x="9752859" y="4920400"/>
            <a:ext cx="0" cy="6988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8BA31156-F0D9-A101-7CE5-C7A9D7B5BB37}"/>
              </a:ext>
            </a:extLst>
          </p:cNvPr>
          <p:cNvSpPr/>
          <p:nvPr/>
        </p:nvSpPr>
        <p:spPr>
          <a:xfrm>
            <a:off x="9680494" y="479162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슬라이드 번호 개체 틀 70">
            <a:extLst>
              <a:ext uri="{FF2B5EF4-FFF2-40B4-BE49-F238E27FC236}">
                <a16:creationId xmlns:a16="http://schemas.microsoft.com/office/drawing/2014/main" id="{1BAAC741-BB9D-96D3-CFF1-DF3ED9D5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4BCE33-1D32-B5D7-8563-895BE6613095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916222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4443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전체 코드 구조</a:t>
            </a:r>
            <a:endParaRPr lang="ko-KR" altLang="en-US" sz="4400" dirty="0">
              <a:solidFill>
                <a:srgbClr val="21FF46"/>
              </a:solidFill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B42DA8-E230-3372-479D-988E7B2FB0AA}"/>
              </a:ext>
            </a:extLst>
          </p:cNvPr>
          <p:cNvSpPr/>
          <p:nvPr/>
        </p:nvSpPr>
        <p:spPr>
          <a:xfrm>
            <a:off x="280133" y="1783999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349AD-15A4-6F6D-ABB3-7F437000FEE8}"/>
              </a:ext>
            </a:extLst>
          </p:cNvPr>
          <p:cNvSpPr txBox="1"/>
          <p:nvPr/>
        </p:nvSpPr>
        <p:spPr>
          <a:xfrm>
            <a:off x="399823" y="1856645"/>
            <a:ext cx="150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Preview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ED06A7-D049-8F18-0F83-86F3D677C43A}"/>
              </a:ext>
            </a:extLst>
          </p:cNvPr>
          <p:cNvSpPr txBox="1"/>
          <p:nvPr/>
        </p:nvSpPr>
        <p:spPr>
          <a:xfrm>
            <a:off x="4505142" y="1854657"/>
            <a:ext cx="149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Select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BD07C-D570-95E5-0527-12418BA9171E}"/>
              </a:ext>
            </a:extLst>
          </p:cNvPr>
          <p:cNvSpPr txBox="1"/>
          <p:nvPr/>
        </p:nvSpPr>
        <p:spPr>
          <a:xfrm>
            <a:off x="6500980" y="1833733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Tutorial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FD2376-A2E8-064B-DB74-5B08157D0D31}"/>
              </a:ext>
            </a:extLst>
          </p:cNvPr>
          <p:cNvSpPr/>
          <p:nvPr/>
        </p:nvSpPr>
        <p:spPr>
          <a:xfrm>
            <a:off x="2297583" y="1783999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A092F8-C6BB-49FA-91A3-D471E546D0D5}"/>
              </a:ext>
            </a:extLst>
          </p:cNvPr>
          <p:cNvSpPr txBox="1"/>
          <p:nvPr/>
        </p:nvSpPr>
        <p:spPr>
          <a:xfrm>
            <a:off x="2602014" y="1856645"/>
            <a:ext cx="129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Start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93F802F-F4D0-A1AE-97DB-DEDDBF1FB8CD}"/>
              </a:ext>
            </a:extLst>
          </p:cNvPr>
          <p:cNvSpPr/>
          <p:nvPr/>
        </p:nvSpPr>
        <p:spPr>
          <a:xfrm>
            <a:off x="4285737" y="1769182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07768D5-B001-5F1D-7AA8-3B28FC8F6BEA}"/>
              </a:ext>
            </a:extLst>
          </p:cNvPr>
          <p:cNvSpPr/>
          <p:nvPr/>
        </p:nvSpPr>
        <p:spPr>
          <a:xfrm>
            <a:off x="6324798" y="1767194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76D3D6-669D-9674-06EA-3C682E0CB89D}"/>
              </a:ext>
            </a:extLst>
          </p:cNvPr>
          <p:cNvSpPr txBox="1"/>
          <p:nvPr/>
        </p:nvSpPr>
        <p:spPr>
          <a:xfrm>
            <a:off x="8540041" y="1845081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Game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510230-6C7B-096D-15B8-484E5EA70FC7}"/>
              </a:ext>
            </a:extLst>
          </p:cNvPr>
          <p:cNvSpPr/>
          <p:nvPr/>
        </p:nvSpPr>
        <p:spPr>
          <a:xfrm>
            <a:off x="8363859" y="1778542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C3570F-194E-DBF4-B1B3-115B2D48BCD8}"/>
              </a:ext>
            </a:extLst>
          </p:cNvPr>
          <p:cNvSpPr txBox="1"/>
          <p:nvPr/>
        </p:nvSpPr>
        <p:spPr>
          <a:xfrm>
            <a:off x="10528195" y="1845081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Ending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971A08-D751-9477-5361-1ED3563ED103}"/>
              </a:ext>
            </a:extLst>
          </p:cNvPr>
          <p:cNvSpPr/>
          <p:nvPr/>
        </p:nvSpPr>
        <p:spPr>
          <a:xfrm>
            <a:off x="10352013" y="1778542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A3C77F30-C9AE-42A8-F946-8B2FAD0FFE1C}"/>
              </a:ext>
            </a:extLst>
          </p:cNvPr>
          <p:cNvSpPr/>
          <p:nvPr/>
        </p:nvSpPr>
        <p:spPr>
          <a:xfrm>
            <a:off x="1072427" y="2307742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32A7662-5E89-2A8D-BDE9-2ADD8AF19153}"/>
              </a:ext>
            </a:extLst>
          </p:cNvPr>
          <p:cNvCxnSpPr>
            <a:cxnSpLocks/>
          </p:cNvCxnSpPr>
          <p:nvPr/>
        </p:nvCxnSpPr>
        <p:spPr>
          <a:xfrm>
            <a:off x="1144791" y="2432508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799C3F59-7726-5535-BF0B-3A8060AF068A}"/>
              </a:ext>
            </a:extLst>
          </p:cNvPr>
          <p:cNvSpPr/>
          <p:nvPr/>
        </p:nvSpPr>
        <p:spPr>
          <a:xfrm>
            <a:off x="3181643" y="2307742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DE3E079-C9EE-4E54-B9A0-7F694DCF0563}"/>
              </a:ext>
            </a:extLst>
          </p:cNvPr>
          <p:cNvCxnSpPr>
            <a:cxnSpLocks/>
          </p:cNvCxnSpPr>
          <p:nvPr/>
        </p:nvCxnSpPr>
        <p:spPr>
          <a:xfrm>
            <a:off x="3254007" y="2432508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36915645-8484-2B52-BAE4-AE17B3C21161}"/>
              </a:ext>
            </a:extLst>
          </p:cNvPr>
          <p:cNvSpPr/>
          <p:nvPr/>
        </p:nvSpPr>
        <p:spPr>
          <a:xfrm>
            <a:off x="5173778" y="2307742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49D4D95-8CF8-E31C-E1E7-D780CB9BDD00}"/>
              </a:ext>
            </a:extLst>
          </p:cNvPr>
          <p:cNvCxnSpPr>
            <a:cxnSpLocks/>
          </p:cNvCxnSpPr>
          <p:nvPr/>
        </p:nvCxnSpPr>
        <p:spPr>
          <a:xfrm>
            <a:off x="5246142" y="2432508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3FB0155A-4162-12D4-96B2-3C13774355E3}"/>
              </a:ext>
            </a:extLst>
          </p:cNvPr>
          <p:cNvSpPr/>
          <p:nvPr/>
        </p:nvSpPr>
        <p:spPr>
          <a:xfrm>
            <a:off x="7192558" y="2307742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6AA06AC-4365-495B-9562-169F8013C809}"/>
              </a:ext>
            </a:extLst>
          </p:cNvPr>
          <p:cNvCxnSpPr>
            <a:cxnSpLocks/>
          </p:cNvCxnSpPr>
          <p:nvPr/>
        </p:nvCxnSpPr>
        <p:spPr>
          <a:xfrm>
            <a:off x="7264922" y="2432508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478F594F-0364-53EA-2724-719F9CFFC594}"/>
              </a:ext>
            </a:extLst>
          </p:cNvPr>
          <p:cNvSpPr/>
          <p:nvPr/>
        </p:nvSpPr>
        <p:spPr>
          <a:xfrm>
            <a:off x="9211338" y="2307742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44DE53E-B36B-06E4-9A80-34DDEBCAE0CF}"/>
              </a:ext>
            </a:extLst>
          </p:cNvPr>
          <p:cNvCxnSpPr>
            <a:cxnSpLocks/>
          </p:cNvCxnSpPr>
          <p:nvPr/>
        </p:nvCxnSpPr>
        <p:spPr>
          <a:xfrm>
            <a:off x="9283702" y="2432508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BDD575E9-104A-0349-257F-5CE2307A0AE3}"/>
              </a:ext>
            </a:extLst>
          </p:cNvPr>
          <p:cNvSpPr/>
          <p:nvPr/>
        </p:nvSpPr>
        <p:spPr>
          <a:xfrm>
            <a:off x="11157753" y="2296178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B4D926D-8249-F7AB-33CE-356D79A8D16F}"/>
              </a:ext>
            </a:extLst>
          </p:cNvPr>
          <p:cNvCxnSpPr>
            <a:cxnSpLocks/>
          </p:cNvCxnSpPr>
          <p:nvPr/>
        </p:nvCxnSpPr>
        <p:spPr>
          <a:xfrm>
            <a:off x="11230117" y="2420944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7850681-046A-A2DB-2252-D49C2CAE6E47}"/>
              </a:ext>
            </a:extLst>
          </p:cNvPr>
          <p:cNvCxnSpPr>
            <a:cxnSpLocks/>
          </p:cNvCxnSpPr>
          <p:nvPr/>
        </p:nvCxnSpPr>
        <p:spPr>
          <a:xfrm flipH="1">
            <a:off x="1144791" y="3429000"/>
            <a:ext cx="1008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013B91B-09B3-38EF-1AD4-023DA3829DBE}"/>
              </a:ext>
            </a:extLst>
          </p:cNvPr>
          <p:cNvCxnSpPr>
            <a:cxnSpLocks/>
          </p:cNvCxnSpPr>
          <p:nvPr/>
        </p:nvCxnSpPr>
        <p:spPr>
          <a:xfrm flipV="1">
            <a:off x="6255533" y="3429000"/>
            <a:ext cx="0" cy="786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E2AC629-72DC-FF5B-8168-14D5C3499DF1}"/>
              </a:ext>
            </a:extLst>
          </p:cNvPr>
          <p:cNvSpPr/>
          <p:nvPr/>
        </p:nvSpPr>
        <p:spPr>
          <a:xfrm>
            <a:off x="5345705" y="4222767"/>
            <a:ext cx="1819656" cy="51348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4A88640-080E-64DB-F1EE-9C11B75354C7}"/>
              </a:ext>
            </a:extLst>
          </p:cNvPr>
          <p:cNvSpPr txBox="1"/>
          <p:nvPr/>
        </p:nvSpPr>
        <p:spPr>
          <a:xfrm>
            <a:off x="5696712" y="4295413"/>
            <a:ext cx="127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Play Game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416F1A3D-A4EE-A4B9-9F05-0DDDF40BB1A4}"/>
              </a:ext>
            </a:extLst>
          </p:cNvPr>
          <p:cNvSpPr/>
          <p:nvPr/>
        </p:nvSpPr>
        <p:spPr>
          <a:xfrm>
            <a:off x="6232082" y="476358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871B463-BAC5-9AD4-41BA-00CB5D471C8F}"/>
              </a:ext>
            </a:extLst>
          </p:cNvPr>
          <p:cNvCxnSpPr>
            <a:cxnSpLocks/>
          </p:cNvCxnSpPr>
          <p:nvPr/>
        </p:nvCxnSpPr>
        <p:spPr>
          <a:xfrm>
            <a:off x="6304446" y="4888346"/>
            <a:ext cx="0" cy="6620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CD60B3-2E03-A229-99DC-770AE45F63A1}"/>
              </a:ext>
            </a:extLst>
          </p:cNvPr>
          <p:cNvSpPr/>
          <p:nvPr/>
        </p:nvSpPr>
        <p:spPr>
          <a:xfrm>
            <a:off x="5376385" y="5548881"/>
            <a:ext cx="1819656" cy="51348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C548F8E-C9CD-8CA7-9A3E-12E153241393}"/>
              </a:ext>
            </a:extLst>
          </p:cNvPr>
          <p:cNvSpPr txBox="1"/>
          <p:nvPr/>
        </p:nvSpPr>
        <p:spPr>
          <a:xfrm>
            <a:off x="5996985" y="5627834"/>
            <a:ext cx="72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Main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8" name="슬라이드 번호 개체 틀 97">
            <a:extLst>
              <a:ext uri="{FF2B5EF4-FFF2-40B4-BE49-F238E27FC236}">
                <a16:creationId xmlns:a16="http://schemas.microsoft.com/office/drawing/2014/main" id="{7A741B81-0C50-CC6D-C4ED-2CE3985C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994482-D7D3-1E0B-1309-0AF5A41D87AC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4108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67056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4168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2CA0CB0A-B23B-48E1-7DE5-11E687D0C9E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BD91E-C25F-5629-0C0A-8F4DD454539B}"/>
              </a:ext>
            </a:extLst>
          </p:cNvPr>
          <p:cNvSpPr txBox="1"/>
          <p:nvPr/>
        </p:nvSpPr>
        <p:spPr>
          <a:xfrm>
            <a:off x="695269" y="142759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맵의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구성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15716C-C5EC-403F-10AB-EF7FACFDB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13" y="2124071"/>
            <a:ext cx="7186113" cy="1757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D29D5B-8F62-EF9E-9DF0-9D416B5B1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13" y="4842375"/>
            <a:ext cx="4305901" cy="1743318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4DF917E-BB65-5172-52C6-32E08BDEDD32}"/>
              </a:ext>
            </a:extLst>
          </p:cNvPr>
          <p:cNvSpPr/>
          <p:nvPr/>
        </p:nvSpPr>
        <p:spPr>
          <a:xfrm>
            <a:off x="970095" y="3976771"/>
            <a:ext cx="436241" cy="770061"/>
          </a:xfrm>
          <a:prstGeom prst="down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2C13C-1D68-8942-B82B-B934BBF12C6C}"/>
              </a:ext>
            </a:extLst>
          </p:cNvPr>
          <p:cNvSpPr txBox="1"/>
          <p:nvPr/>
        </p:nvSpPr>
        <p:spPr>
          <a:xfrm>
            <a:off x="1517904" y="4096512"/>
            <a:ext cx="672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MapInfo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포인터형의 벡터인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TotalMap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표현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30FD7A2-601B-8064-C6D1-AB30EEB697B1}"/>
              </a:ext>
            </a:extLst>
          </p:cNvPr>
          <p:cNvSpPr/>
          <p:nvPr/>
        </p:nvSpPr>
        <p:spPr>
          <a:xfrm rot="18277146">
            <a:off x="8493869" y="2786912"/>
            <a:ext cx="436241" cy="1187925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 descr="패턴, 사각형, 다채로움, 레드이(가) 표시된 사진&#10;&#10;자동 생성된 설명">
            <a:extLst>
              <a:ext uri="{FF2B5EF4-FFF2-40B4-BE49-F238E27FC236}">
                <a16:creationId xmlns:a16="http://schemas.microsoft.com/office/drawing/2014/main" id="{D5EA960D-B4F0-10E1-464E-955684595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55" y="3813519"/>
            <a:ext cx="1585488" cy="15854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C9D051-F720-2239-3E5F-E6A2F231266E}"/>
              </a:ext>
            </a:extLst>
          </p:cNvPr>
          <p:cNvSpPr txBox="1"/>
          <p:nvPr/>
        </p:nvSpPr>
        <p:spPr>
          <a:xfrm>
            <a:off x="7852397" y="5698424"/>
            <a:ext cx="439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맨 상단 좌측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좌표가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StartX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되며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건물 내에는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동일한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StartX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StartY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들어감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12FFA3C-3933-33EA-F5DF-C2DBC461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6046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50217-5229-208B-B185-641D4ADD1C9D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1014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9" y="142759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맵의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초기화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603A142-A73B-2772-1A87-4E937500C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63" y="2086690"/>
            <a:ext cx="8639870" cy="371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188420-A189-BE80-18AD-F53559DF863C}"/>
              </a:ext>
            </a:extLst>
          </p:cNvPr>
          <p:cNvSpPr txBox="1"/>
          <p:nvPr/>
        </p:nvSpPr>
        <p:spPr>
          <a:xfrm>
            <a:off x="2294168" y="5998188"/>
            <a:ext cx="74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테두리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건설 불가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색깔을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하얀색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AC9CA70-6138-BFD5-93DF-98675790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8B5205-EBA4-67BC-9989-9E293A1DEDD5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428926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605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좌표 결정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FFFF29A-069D-1898-0805-02B4174E9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38399"/>
              </p:ext>
            </p:extLst>
          </p:nvPr>
        </p:nvGraphicFramePr>
        <p:xfrm>
          <a:off x="806149" y="3862518"/>
          <a:ext cx="4680251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60979">
                  <a:extLst>
                    <a:ext uri="{9D8B030D-6E8A-4147-A177-3AD203B41FA5}">
                      <a16:colId xmlns:a16="http://schemas.microsoft.com/office/drawing/2014/main" val="3056175185"/>
                    </a:ext>
                  </a:extLst>
                </a:gridCol>
                <a:gridCol w="3319272">
                  <a:extLst>
                    <a:ext uri="{9D8B030D-6E8A-4147-A177-3AD203B41FA5}">
                      <a16:colId xmlns:a16="http://schemas.microsoft.com/office/drawing/2014/main" val="1245840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DecideXPart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91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31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73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&lt;=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&lt;=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564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EEA6F39-E9B5-918C-9354-EE0178EA8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855507"/>
              </p:ext>
            </p:extLst>
          </p:nvPr>
        </p:nvGraphicFramePr>
        <p:xfrm>
          <a:off x="6953643" y="3788084"/>
          <a:ext cx="3319272" cy="1752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19272">
                  <a:extLst>
                    <a:ext uri="{9D8B030D-6E8A-4147-A177-3AD203B41FA5}">
                      <a16:colId xmlns:a16="http://schemas.microsoft.com/office/drawing/2014/main" val="1245840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DecideYPart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91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 &lt;= Y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&lt;= 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31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 &lt;= Y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&lt;= 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73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이라면 </a:t>
                      </a:r>
                      <a:r>
                        <a:rPr lang="en-US" altLang="ko-KR" dirty="0"/>
                        <a:t>Y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= 49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이라면 </a:t>
                      </a:r>
                      <a:r>
                        <a:rPr lang="en-US" altLang="ko-KR" dirty="0"/>
                        <a:t>Y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= 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564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2EDDCC-73CA-672F-BE38-75AF9281E1F2}"/>
              </a:ext>
            </a:extLst>
          </p:cNvPr>
          <p:cNvCxnSpPr/>
          <p:nvPr/>
        </p:nvCxnSpPr>
        <p:spPr>
          <a:xfrm>
            <a:off x="5486400" y="4619004"/>
            <a:ext cx="144096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82E54D-E3AB-6AEF-D7BE-6B977147B950}"/>
              </a:ext>
            </a:extLst>
          </p:cNvPr>
          <p:cNvSpPr txBox="1"/>
          <p:nvPr/>
        </p:nvSpPr>
        <p:spPr>
          <a:xfrm>
            <a:off x="1104262" y="5623665"/>
            <a:ext cx="857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구멍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만드는 과정을 사용자가 입력한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출입구의 개수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ExitNum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 반복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51500-9DF4-4950-614A-9C5A09DAF0E2}"/>
              </a:ext>
            </a:extLst>
          </p:cNvPr>
          <p:cNvSpPr/>
          <p:nvPr/>
        </p:nvSpPr>
        <p:spPr>
          <a:xfrm>
            <a:off x="843729" y="571596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DACC6E7-C564-C1B9-9608-8BD67E02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061552"/>
            <a:ext cx="8573696" cy="15527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98C2038-E55D-ED73-287D-CF1E7AC8470C}"/>
              </a:ext>
            </a:extLst>
          </p:cNvPr>
          <p:cNvSpPr txBox="1"/>
          <p:nvPr/>
        </p:nvSpPr>
        <p:spPr>
          <a:xfrm>
            <a:off x="1104263" y="6172261"/>
            <a:ext cx="672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테두리에 구멍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만들 좌표를 랜덤하게 지정함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397C3C-41DE-E75F-07A6-8B5073959F23}"/>
              </a:ext>
            </a:extLst>
          </p:cNvPr>
          <p:cNvSpPr/>
          <p:nvPr/>
        </p:nvSpPr>
        <p:spPr>
          <a:xfrm>
            <a:off x="843729" y="626456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A1368EAF-2FCD-6F1F-595F-B3B28482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E3D763-5902-E3A2-5E70-98CB8A4ED84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40580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8A62A9-5E31-CCE2-22AE-2A8CE1443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68" y="2075988"/>
            <a:ext cx="8092116" cy="143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D44357-42EF-A7F4-BC20-7650CF0BE77D}"/>
              </a:ext>
            </a:extLst>
          </p:cNvPr>
          <p:cNvSpPr txBox="1"/>
          <p:nvPr/>
        </p:nvSpPr>
        <p:spPr>
          <a:xfrm>
            <a:off x="1039724" y="5649309"/>
            <a:ext cx="1079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뽑힌 좌표가 이미 뚫린 곳이 아니고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뽑힌 좌표 기준으로 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모두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뚫린 곳이 아닌지 확인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B9FDAB-4A73-85BC-6EA8-8F13767245CE}"/>
              </a:ext>
            </a:extLst>
          </p:cNvPr>
          <p:cNvSpPr/>
          <p:nvPr/>
        </p:nvSpPr>
        <p:spPr>
          <a:xfrm>
            <a:off x="779191" y="574161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931CA-AB4D-A5A6-6C58-C2E9A9BB4F73}"/>
              </a:ext>
            </a:extLst>
          </p:cNvPr>
          <p:cNvSpPr txBox="1"/>
          <p:nvPr/>
        </p:nvSpPr>
        <p:spPr>
          <a:xfrm>
            <a:off x="4372309" y="1658428"/>
            <a:ext cx="451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DecideXPart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 or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DecideXPart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1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296588-20B5-56E8-76BC-77CE82EBB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68" y="3999876"/>
            <a:ext cx="8092117" cy="13963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7E1907-D7C0-FDCA-892E-53EFC0C418DE}"/>
              </a:ext>
            </a:extLst>
          </p:cNvPr>
          <p:cNvSpPr txBox="1"/>
          <p:nvPr/>
        </p:nvSpPr>
        <p:spPr>
          <a:xfrm>
            <a:off x="6355080" y="3579089"/>
            <a:ext cx="253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DecideXPart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2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285C9A-7A51-A577-67CE-F29E7ECC3733}"/>
              </a:ext>
            </a:extLst>
          </p:cNvPr>
          <p:cNvSpPr txBox="1"/>
          <p:nvPr/>
        </p:nvSpPr>
        <p:spPr>
          <a:xfrm>
            <a:off x="1039724" y="6191339"/>
            <a:ext cx="1079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확인하는 이유는 이미 뚫린 곳이 겹쳐져서 출입구가 생길 여지를 방지하기 위함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F16251-76F0-6594-B6FB-8FC6EA423804}"/>
              </a:ext>
            </a:extLst>
          </p:cNvPr>
          <p:cNvSpPr/>
          <p:nvPr/>
        </p:nvSpPr>
        <p:spPr>
          <a:xfrm>
            <a:off x="779191" y="628364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7B97D403-24E5-A7C9-04AC-C5EF3D28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0B925-7B7F-7D1D-0D93-1D42BB7ADB53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AD805A-8E6A-9B91-B197-A2B3CCC7A9E4}"/>
              </a:ext>
            </a:extLst>
          </p:cNvPr>
          <p:cNvSpPr txBox="1"/>
          <p:nvPr/>
        </p:nvSpPr>
        <p:spPr>
          <a:xfrm>
            <a:off x="695268" y="1427596"/>
            <a:ext cx="2605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좌표 결정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08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81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저장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6BB7E-7BE7-A450-18F3-E5478C8DD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077455"/>
            <a:ext cx="2486372" cy="676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126547-CC6E-CD6F-81FB-CFAC065CD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49" y="2942018"/>
            <a:ext cx="9392961" cy="16480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061072"/>
            <a:ext cx="1079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좌표가 출입구가 될 수 있다면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좌표는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PositionX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좌표는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PositionY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넣어서 중복을 방지함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15337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2" y="5755610"/>
            <a:ext cx="1079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PerCenterExit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추후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 수 계산에 사용될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출입구의 좌표를 저장하는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84791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34D3B2F1-95D9-AC44-039A-442455CE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EB4120-ABD5-A6C9-321D-CDD470B020F6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4864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66DDF329-93D2-09F3-3139-9C2AE36760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58" y="1346601"/>
            <a:ext cx="4695857" cy="3130571"/>
          </a:xfrm>
          <a:prstGeom prst="rect">
            <a:avLst/>
          </a:prstGeom>
        </p:spPr>
      </p:pic>
      <p:pic>
        <p:nvPicPr>
          <p:cNvPr id="10" name="그림 9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818EEC13-3DE2-95EE-C36F-724286034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1970"/>
            <a:ext cx="4147127" cy="313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6F0E7D-FF85-F213-2ECD-636E0ABDC201}"/>
              </a:ext>
            </a:extLst>
          </p:cNvPr>
          <p:cNvSpPr txBox="1"/>
          <p:nvPr/>
        </p:nvSpPr>
        <p:spPr>
          <a:xfrm>
            <a:off x="4672641" y="4593606"/>
            <a:ext cx="2443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SimCity NES</a:t>
            </a: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(Maxis, 1989)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9C0A0-4378-1B49-3F9D-36E2BEBB117B}"/>
              </a:ext>
            </a:extLst>
          </p:cNvPr>
          <p:cNvSpPr txBox="1"/>
          <p:nvPr/>
        </p:nvSpPr>
        <p:spPr>
          <a:xfrm>
            <a:off x="1075158" y="5627834"/>
            <a:ext cx="963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건설 경영 시뮬레이션 게임의 원조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라 불리는 </a:t>
            </a:r>
            <a:r>
              <a:rPr lang="ko-KR" altLang="en-US" sz="24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심시티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시리즈의 첫 번째 시리즈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</a:t>
            </a:r>
          </a:p>
          <a:p>
            <a:pPr algn="ctr"/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심시티</a:t>
            </a:r>
            <a:r>
              <a:rPr lang="en-US" altLang="ko-KR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(1989)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통해서 아이디어를 얻었음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65A9C2B-689E-4E1B-1A12-433E4B2A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63FCC-A3DD-A63E-B302-57ADCECEE30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2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948460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0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출입구 생성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120807"/>
            <a:ext cx="896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뽑힌 좌표를 기준으로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뚫어줌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(Info = 0, Color =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검정으로 설정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1310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2" y="5755610"/>
            <a:ext cx="767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 창에서는 한 칸이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½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차지하므로 가로로 두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뚫어주었음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84791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2A49A4-C254-345B-6C65-EB16621AE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041103"/>
            <a:ext cx="3888497" cy="2694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FB7977-21DE-7B45-CC33-9862D1E6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532" y="2041103"/>
            <a:ext cx="4226006" cy="2716268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9DEA82C-496C-D529-B2E2-B5EF9D4C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622CA-C152-D47E-010F-C8B7249D9D96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742270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 커서 출력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커서 그림자 출력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589797"/>
            <a:ext cx="896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받은 방향에 따라서 커서가 지나간 자리를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정보를 통해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칠해줌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68209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2" y="6184031"/>
            <a:ext cx="1069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커서를 칠할 때는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빨간색으로 칠하고 중앙은 초록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외에는 회색으로 칠함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627633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36857-8654-8953-6C4C-EE2EB6E27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821568"/>
            <a:ext cx="5353660" cy="23111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78FF08-E2BB-E832-CE59-53165BAD3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214" y="1539106"/>
            <a:ext cx="4509575" cy="36506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A1DA2E-67ED-1DCB-0511-A30124E49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680" y="1810000"/>
            <a:ext cx="762106" cy="7049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AD96E7-B135-ACC1-BE0B-F477238359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5238" y1="14286" x2="29048" y2="14286"/>
                        <a14:foregroundMark x1="75714" y1="11429" x2="82381" y2="1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6950" y="1565811"/>
            <a:ext cx="1809528" cy="1206352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5544AD9-145E-E1B6-0575-87FC7EF1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1CC33A-E102-1E2B-C1EA-3F1BCA2229F2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726801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건설 여부 체크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129005"/>
            <a:ext cx="896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받은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번호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좌표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들고 있는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매개변수로 받음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2130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2" y="5627834"/>
            <a:ext cx="655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BuildingSize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해당 건물 번호의 사이즈를 받음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72013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0973B-7259-1C34-9199-BFC5AC83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37" y="2140221"/>
            <a:ext cx="5591525" cy="2671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0BBA98-4324-F8D3-93A2-242EEC228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539" y="2873791"/>
            <a:ext cx="5480037" cy="19041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1066682" y="6177692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좌표를 맨 좌측 상단이라 했을 때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빌딩 사이즈만큼 체크하여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모두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인지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건설 가능한지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806149" y="62699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51DD4B-CC8D-BB42-3D1A-F599410C7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539" y="2283866"/>
            <a:ext cx="2953162" cy="276264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1802546-AA45-6739-D486-320081A1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320" y="6547024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F9FDF-5786-2AFB-8869-308F9709B23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54240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Info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2130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1" y="5627834"/>
            <a:ext cx="952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가능하다면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BuildingPrice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업데이트 후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 콘솔에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재출력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72013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1066682" y="6177692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PrintMoney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매개변수는 출력할 텍스트의 색깔임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806149" y="62699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FD6D18-1C98-FA8C-9C84-98FBB1F3B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68" y="2119803"/>
            <a:ext cx="5167782" cy="27363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688BD1-9560-2305-3E15-0506D153D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473" y="3005692"/>
            <a:ext cx="4943737" cy="16089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DA69C7-93D8-5345-A99F-8ED2313A8D7B}"/>
              </a:ext>
            </a:extLst>
          </p:cNvPr>
          <p:cNvSpPr txBox="1"/>
          <p:nvPr/>
        </p:nvSpPr>
        <p:spPr>
          <a:xfrm>
            <a:off x="1066682" y="5154700"/>
            <a:ext cx="797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건설 가능하다면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Money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구매 가능한지 확인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F0F8483-394D-C180-0F3E-6C7E7F0E5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2332581"/>
            <a:ext cx="3057952" cy="219106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283B6EF9-40E3-0F42-835E-9FC4418B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DF81BE-65B6-5F27-5631-6C0A927D877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306861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33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Power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및 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2130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1" y="5627834"/>
            <a:ext cx="952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AddCOORData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건물 마다의 중심좌표와 전체 건물의 중심좌표를 업데이트 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72013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1066682" y="6177692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 계산은 아파트와 종교 건물이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 수 계산에 필요하므로 수행함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806149" y="62699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DA69C7-93D8-5345-A99F-8ED2313A8D7B}"/>
              </a:ext>
            </a:extLst>
          </p:cNvPr>
          <p:cNvSpPr txBox="1"/>
          <p:nvPr/>
        </p:nvSpPr>
        <p:spPr>
          <a:xfrm>
            <a:off x="1066682" y="5154700"/>
            <a:ext cx="797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PlusCntBuilding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건물 개수를 업데이트 함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AE6550-69C4-85E7-E762-C631E6CB9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86" y="2889115"/>
            <a:ext cx="4167713" cy="7971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666A47-E66A-D8E1-3935-7E94F2DDD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740" y="1410693"/>
            <a:ext cx="5759866" cy="20531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64DDD2-6728-E883-6F90-AE745AC1B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0740" y="3789228"/>
            <a:ext cx="7155060" cy="963315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85E6C0A-0E9E-3690-1F15-94C97205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7EAB8-69C1-0792-45C6-C63084FD45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649844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좌표 공식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8113F9-E104-B4C6-6E4F-9D9F51E93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995" y="4153539"/>
            <a:ext cx="4706007" cy="9145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0AEC20-75FF-ACBD-452D-E4B88A0E0A55}"/>
              </a:ext>
            </a:extLst>
          </p:cNvPr>
          <p:cNvSpPr/>
          <p:nvPr/>
        </p:nvSpPr>
        <p:spPr>
          <a:xfrm>
            <a:off x="851869" y="230526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CCD22-0F6C-8EEE-8374-1D64D95C9994}"/>
              </a:ext>
            </a:extLst>
          </p:cNvPr>
          <p:cNvSpPr txBox="1"/>
          <p:nvPr/>
        </p:nvSpPr>
        <p:spPr>
          <a:xfrm>
            <a:off x="1112402" y="2238661"/>
            <a:ext cx="797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각 건물의 중심 좌표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건물의 </a:t>
            </a:r>
            <a:r>
              <a:rPr lang="en-US" altLang="ko-KR" dirty="0" err="1">
                <a:solidFill>
                  <a:schemeClr val="bg1"/>
                </a:solidFill>
              </a:rPr>
              <a:t>StartX</a:t>
            </a:r>
            <a:r>
              <a:rPr lang="en-US" altLang="ko-KR" dirty="0">
                <a:solidFill>
                  <a:schemeClr val="bg1"/>
                </a:solidFill>
              </a:rPr>
              <a:t> - (size - 1), </a:t>
            </a:r>
            <a:r>
              <a:rPr lang="ko-KR" altLang="en-US" dirty="0">
                <a:solidFill>
                  <a:schemeClr val="bg1"/>
                </a:solidFill>
              </a:rPr>
              <a:t>건물의 </a:t>
            </a:r>
            <a:r>
              <a:rPr lang="en-US" altLang="ko-KR" dirty="0" err="1">
                <a:solidFill>
                  <a:schemeClr val="bg1"/>
                </a:solidFill>
              </a:rPr>
              <a:t>StartY</a:t>
            </a:r>
            <a:r>
              <a:rPr lang="en-US" altLang="ko-KR" dirty="0">
                <a:solidFill>
                  <a:schemeClr val="bg1"/>
                </a:solidFill>
              </a:rPr>
              <a:t> - (size / 2)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64430A-3614-54B4-0871-6AD67B4C1E38}"/>
              </a:ext>
            </a:extLst>
          </p:cNvPr>
          <p:cNvSpPr/>
          <p:nvPr/>
        </p:nvSpPr>
        <p:spPr>
          <a:xfrm>
            <a:off x="851870" y="329958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CF734-7392-64B5-36E6-B373C9679E0C}"/>
              </a:ext>
            </a:extLst>
          </p:cNvPr>
          <p:cNvSpPr txBox="1"/>
          <p:nvPr/>
        </p:nvSpPr>
        <p:spPr>
          <a:xfrm>
            <a:off x="1112402" y="3232977"/>
            <a:ext cx="1055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각 건물의 중심 좌표를 </a:t>
            </a:r>
            <a:r>
              <a:rPr lang="en-US" altLang="ko-KR" dirty="0">
                <a:solidFill>
                  <a:schemeClr val="bg1"/>
                </a:solidFill>
              </a:rPr>
              <a:t>(x1, y1), (x2, y2) … (</a:t>
            </a:r>
            <a:r>
              <a:rPr lang="en-US" altLang="ko-KR" dirty="0" err="1">
                <a:solidFill>
                  <a:schemeClr val="bg1"/>
                </a:solidFill>
              </a:rPr>
              <a:t>xn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yn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이라 했을 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전체 건물의 중심 좌표는 다음과 같음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3F3ACC5-AD5C-BF92-059C-B04B27A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AE679-BCEC-1986-961B-B5C41A54E83B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443668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245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좌표 코드 구현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D2187-6664-E945-3321-CBC1E0460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144" y="2067748"/>
            <a:ext cx="7538435" cy="39776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395143" y="635130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655675" y="6284699"/>
            <a:ext cx="1114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 좌표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CalCulCenterCOORD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중심좌표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CalCulCenterCOORDMap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코드는 위와 같음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03C6E8-077E-0403-1AA1-8F41F8F7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D6B28-CF57-7F7C-ECC5-93A2456FD9F9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587884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정보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715494" y="610324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976027" y="6036633"/>
            <a:ext cx="471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사이즈만큼 좌표 설정을 변경해줌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DCB583F-50FE-8A75-DD22-858EEB502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361484"/>
              </p:ext>
            </p:extLst>
          </p:nvPr>
        </p:nvGraphicFramePr>
        <p:xfrm>
          <a:off x="7185429" y="3799971"/>
          <a:ext cx="3408680" cy="185420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049528">
                  <a:extLst>
                    <a:ext uri="{9D8B030D-6E8A-4147-A177-3AD203B41FA5}">
                      <a16:colId xmlns:a16="http://schemas.microsoft.com/office/drawing/2014/main" val="3741400023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287839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선택한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좌표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7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선택한 </a:t>
                      </a:r>
                      <a:r>
                        <a:rPr lang="en-US" altLang="ko-KR" dirty="0"/>
                        <a:t>Y</a:t>
                      </a:r>
                      <a:r>
                        <a:rPr lang="ko-KR" altLang="en-US" dirty="0"/>
                        <a:t>좌표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2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건물의 사이즈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2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건물의 색깔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 (</a:t>
                      </a:r>
                      <a:r>
                        <a:rPr lang="ko-KR" altLang="en-US" dirty="0"/>
                        <a:t>건설 불가 좌표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3285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4D39D1C-7DAC-9F2B-8781-064B2F17B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78" y="2261469"/>
            <a:ext cx="6058746" cy="30770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00D19B-ED33-EB91-FE76-56A1FB99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646" y="1580892"/>
            <a:ext cx="3572374" cy="1848108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A3C01FB5-9DAF-D6CB-7744-BD38B10D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D9A33-339F-DFE4-3C8C-F133E8EBBA7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411467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66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커서 범위 안 건물 체크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797005" y="569444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57537" y="5627834"/>
            <a:ext cx="1038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범위 안에 있는 건물을 모두 삭제하기 위해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안에 있는 좌표 중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아닌 좌표를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DeleteCOOR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C8D13D-FFF3-B5FF-2CA3-5DF1DB4EB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05" y="1970665"/>
            <a:ext cx="10151834" cy="34455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39F15D4-AFFC-15E9-9187-F54F42516B7F}"/>
              </a:ext>
            </a:extLst>
          </p:cNvPr>
          <p:cNvSpPr/>
          <p:nvPr/>
        </p:nvSpPr>
        <p:spPr>
          <a:xfrm>
            <a:off x="797005" y="642217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8C259-9928-E16E-60A7-709DAB453A2F}"/>
              </a:ext>
            </a:extLst>
          </p:cNvPr>
          <p:cNvSpPr txBox="1"/>
          <p:nvPr/>
        </p:nvSpPr>
        <p:spPr>
          <a:xfrm>
            <a:off x="1057537" y="6355569"/>
            <a:ext cx="1038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Zombie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매개변수는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 건물 파괴를 위한 매개변수임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CBE8D50-63A0-893F-0F94-38BF024A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6AC55-73D9-8995-3996-F3158110BAD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33015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806149" y="512767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66681" y="5061072"/>
            <a:ext cx="1038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DeleteCOOR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사이즈가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아니라면 삭제 작업을 진행함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9F15D4-AFFC-15E9-9187-F54F42516B7F}"/>
              </a:ext>
            </a:extLst>
          </p:cNvPr>
          <p:cNvSpPr/>
          <p:nvPr/>
        </p:nvSpPr>
        <p:spPr>
          <a:xfrm>
            <a:off x="806149" y="568500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8C259-9928-E16E-60A7-709DAB453A2F}"/>
              </a:ext>
            </a:extLst>
          </p:cNvPr>
          <p:cNvSpPr txBox="1"/>
          <p:nvPr/>
        </p:nvSpPr>
        <p:spPr>
          <a:xfrm>
            <a:off x="1066681" y="5590930"/>
            <a:ext cx="695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MinusCntBuilding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건물 개수를 업데이트 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EDC893-14DF-B135-EA83-22C97859A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34" y="2536533"/>
            <a:ext cx="6137195" cy="17748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6F46B9-7618-F69D-F8CD-D79AC172C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890" y="1697160"/>
            <a:ext cx="5634369" cy="1813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FCA636-3F24-699B-9B37-5D26EEA5E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890" y="3722386"/>
            <a:ext cx="5644982" cy="109483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267952-ED8A-7862-4E6F-8D5AF75A882C}"/>
              </a:ext>
            </a:extLst>
          </p:cNvPr>
          <p:cNvSpPr/>
          <p:nvPr/>
        </p:nvSpPr>
        <p:spPr>
          <a:xfrm>
            <a:off x="806149" y="6242275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EBE7E-92E0-E8E3-9823-7C7AB35FF02D}"/>
              </a:ext>
            </a:extLst>
          </p:cNvPr>
          <p:cNvSpPr txBox="1"/>
          <p:nvPr/>
        </p:nvSpPr>
        <p:spPr>
          <a:xfrm>
            <a:off x="1066681" y="6148197"/>
            <a:ext cx="1063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RemoveCOORDData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삭제하는 좌표의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StartX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StartY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두어 해당 좌표 값을 삭제 후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중심좌표를 재계산 함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933A50F2-8C60-2CDE-83FB-D9549088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851FA2-065E-4EB3-6131-46F6E4C68D3C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44A739-066B-2221-82E0-73CABC7E304D}"/>
              </a:ext>
            </a:extLst>
          </p:cNvPr>
          <p:cNvSpPr txBox="1"/>
          <p:nvPr/>
        </p:nvSpPr>
        <p:spPr>
          <a:xfrm>
            <a:off x="695268" y="1427596"/>
            <a:ext cx="333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Power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및 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22646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6F0E7D-FF85-F213-2ECD-636E0ABDC201}"/>
              </a:ext>
            </a:extLst>
          </p:cNvPr>
          <p:cNvSpPr txBox="1"/>
          <p:nvPr/>
        </p:nvSpPr>
        <p:spPr>
          <a:xfrm>
            <a:off x="7937551" y="4460362"/>
            <a:ext cx="2460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女神転生</a:t>
            </a:r>
            <a:endParaRPr lang="en-US" altLang="ko-KR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(ATLUS, 1987)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9C0A0-4378-1B49-3F9D-36E2BEBB117B}"/>
              </a:ext>
            </a:extLst>
          </p:cNvPr>
          <p:cNvSpPr txBox="1"/>
          <p:nvPr/>
        </p:nvSpPr>
        <p:spPr>
          <a:xfrm>
            <a:off x="395143" y="5627834"/>
            <a:ext cx="4928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90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년대 </a:t>
            </a:r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사이버펑크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디스토피아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분위기를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내고 싶어서 참고한 작품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</a:p>
        </p:txBody>
      </p:sp>
      <p:pic>
        <p:nvPicPr>
          <p:cNvPr id="5" name="그림 4" descr="만화 영화, 소설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221DD0EE-5EA6-A137-9834-84F35E4F5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23" y="1896539"/>
            <a:ext cx="3807403" cy="2182181"/>
          </a:xfrm>
          <a:prstGeom prst="rect">
            <a:avLst/>
          </a:prstGeom>
        </p:spPr>
      </p:pic>
      <p:pic>
        <p:nvPicPr>
          <p:cNvPr id="9" name="그림 8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735AC06E-2998-2D1B-CF85-68897DF1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r="14015"/>
          <a:stretch/>
        </p:blipFill>
        <p:spPr>
          <a:xfrm>
            <a:off x="7418376" y="1566641"/>
            <a:ext cx="3498850" cy="2704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0DBA0-AF75-B3AC-7690-6723B91C0594}"/>
              </a:ext>
            </a:extLst>
          </p:cNvPr>
          <p:cNvSpPr txBox="1"/>
          <p:nvPr/>
        </p:nvSpPr>
        <p:spPr>
          <a:xfrm>
            <a:off x="1076476" y="4573893"/>
            <a:ext cx="3586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Yuppie Psycho</a:t>
            </a: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(Baroque Decay, 2019)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80665-CE4D-11E2-1384-E9817D81CF94}"/>
              </a:ext>
            </a:extLst>
          </p:cNvPr>
          <p:cNvSpPr txBox="1"/>
          <p:nvPr/>
        </p:nvSpPr>
        <p:spPr>
          <a:xfrm>
            <a:off x="6703561" y="5509152"/>
            <a:ext cx="4928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실제 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90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년대 전 후 게임 중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어두운 분위기를 가진 게임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인게임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음악 사용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D19644E-CC3E-1120-BB7B-F2A4C53D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C85DC-9A31-E9B2-43E5-22E733EF98C3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2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4288198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건설비 반환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806149" y="565135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66680" y="5584744"/>
            <a:ext cx="818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좀비 재난이 아니라면 건설비의 절반 만큼 더하여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업데이트 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9F15D4-AFFC-15E9-9187-F54F42516B7F}"/>
              </a:ext>
            </a:extLst>
          </p:cNvPr>
          <p:cNvSpPr/>
          <p:nvPr/>
        </p:nvSpPr>
        <p:spPr>
          <a:xfrm>
            <a:off x="806149" y="630101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A6CB1-2CFA-29DE-7810-749F10967EE5}"/>
              </a:ext>
            </a:extLst>
          </p:cNvPr>
          <p:cNvSpPr txBox="1"/>
          <p:nvPr/>
        </p:nvSpPr>
        <p:spPr>
          <a:xfrm>
            <a:off x="1066680" y="6243838"/>
            <a:ext cx="99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삭제하고자 하는 건물이 사이비 건물이라면 그에 맞게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업데이트 함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73B9D28-2C26-3579-A2A8-D7082A18D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638" y="2038130"/>
            <a:ext cx="7418733" cy="3285234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2616201B-E665-070D-9F69-A240A6A6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741681-248A-4D55-C210-50EA2780385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00442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806149" y="603609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66680" y="5969489"/>
            <a:ext cx="818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삭제하고자 하는 건물 사이즈 만큼 좌표의 값을 업데이트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54457B-1AEF-F203-8D4C-34C4736EC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384916"/>
            <a:ext cx="6335009" cy="2686425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466E317-6FF3-8651-78FF-75504A71D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040936"/>
              </p:ext>
            </p:extLst>
          </p:nvPr>
        </p:nvGraphicFramePr>
        <p:xfrm>
          <a:off x="7880373" y="2801028"/>
          <a:ext cx="3408680" cy="185420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049528">
                  <a:extLst>
                    <a:ext uri="{9D8B030D-6E8A-4147-A177-3AD203B41FA5}">
                      <a16:colId xmlns:a16="http://schemas.microsoft.com/office/drawing/2014/main" val="3741400023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287839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7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2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2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 (</a:t>
                      </a:r>
                      <a:r>
                        <a:rPr lang="ko-KR" altLang="en-US" dirty="0"/>
                        <a:t>검정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 (</a:t>
                      </a:r>
                      <a:r>
                        <a:rPr lang="ko-KR" altLang="en-US" dirty="0"/>
                        <a:t>건설 가능 좌표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32859"/>
                  </a:ext>
                </a:extLst>
              </a:tr>
            </a:tbl>
          </a:graphicData>
        </a:graphic>
      </p:graphicFrame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2B0CA63-D26A-C221-6184-111C170D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F4750-F0D0-3342-3095-64DBC589FB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48299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관리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0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뉴스 추가 및 출력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695268" y="555083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955798" y="5484232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분야에 맞는 뉴스를 벡터에 넣어 저장함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(pair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두 번째 인자는 텍스트 색깔을 담당함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D8BF59-335E-F705-0A74-AEEDDD7B6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51" y="2437314"/>
            <a:ext cx="5229368" cy="2376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7E9F98-369A-CFFB-CDA1-04D72A6C4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592" y="1296989"/>
            <a:ext cx="7765355" cy="8122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796BF3-1027-BA76-0B3A-B42040EDF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388" y="2238661"/>
            <a:ext cx="5465761" cy="303094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213B32-FBC5-146E-E135-6B1B435E67E9}"/>
              </a:ext>
            </a:extLst>
          </p:cNvPr>
          <p:cNvSpPr/>
          <p:nvPr/>
        </p:nvSpPr>
        <p:spPr>
          <a:xfrm>
            <a:off x="695268" y="651543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54C29-9E89-CF24-9874-4C49B97B6046}"/>
              </a:ext>
            </a:extLst>
          </p:cNvPr>
          <p:cNvSpPr txBox="1"/>
          <p:nvPr/>
        </p:nvSpPr>
        <p:spPr>
          <a:xfrm>
            <a:off x="955798" y="6448830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뉴스는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NewsQ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넣고 새로운 날이 시작되면 모두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뉴스탭에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3B6253-4C5A-CF19-8672-D791C31EF2A9}"/>
              </a:ext>
            </a:extLst>
          </p:cNvPr>
          <p:cNvSpPr/>
          <p:nvPr/>
        </p:nvSpPr>
        <p:spPr>
          <a:xfrm>
            <a:off x="695268" y="601290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CAC95-DD9B-4446-2E8D-AFB6A6495F2D}"/>
              </a:ext>
            </a:extLst>
          </p:cNvPr>
          <p:cNvSpPr txBox="1"/>
          <p:nvPr/>
        </p:nvSpPr>
        <p:spPr>
          <a:xfrm>
            <a:off x="955798" y="5946302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분야별 뉴스의 개수는 보통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개중 랜덤으로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ACECA0B9-091B-F1ED-050E-A884F30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3020C-EC43-A8B0-09DC-A715EBCD2AEB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028377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0EE7DE-E2E7-2569-4BC2-08BDD2334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62612"/>
              </p:ext>
            </p:extLst>
          </p:nvPr>
        </p:nvGraphicFramePr>
        <p:xfrm>
          <a:off x="155448" y="1355769"/>
          <a:ext cx="11786616" cy="552902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96405">
                  <a:extLst>
                    <a:ext uri="{9D8B030D-6E8A-4147-A177-3AD203B41FA5}">
                      <a16:colId xmlns:a16="http://schemas.microsoft.com/office/drawing/2014/main" val="1833941899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624278209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044619434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775338813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012166474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587927946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880390856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395403056"/>
                    </a:ext>
                  </a:extLst>
                </a:gridCol>
              </a:tblGrid>
              <a:tr h="50263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2024.04.15(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2024.04.16(</a:t>
                      </a:r>
                      <a:r>
                        <a:rPr lang="ko-KR" altLang="en-US" sz="1400" dirty="0"/>
                        <a:t>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2024.04.17(</a:t>
                      </a:r>
                      <a:r>
                        <a:rPr lang="ko-KR" altLang="en-US" sz="1400" dirty="0"/>
                        <a:t>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2024.04.18(</a:t>
                      </a:r>
                      <a:r>
                        <a:rPr lang="ko-KR" altLang="en-US" sz="1400" dirty="0"/>
                        <a:t>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2024.04.19(</a:t>
                      </a:r>
                      <a:r>
                        <a:rPr lang="ko-KR" altLang="en-US" sz="1400" dirty="0"/>
                        <a:t>금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2024.04.20(</a:t>
                      </a:r>
                      <a:r>
                        <a:rPr lang="ko-KR" altLang="en-US" sz="1400" dirty="0"/>
                        <a:t>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2024.04.21(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41906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게임 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497193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이미지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0218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UI Figma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30171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Start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6420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건설 메뉴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02695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랜덤 맵 생성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8759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Preveiw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86095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Select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416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건물 건설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426089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Info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&amp;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News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관련</a:t>
                      </a:r>
                      <a:endParaRPr lang="en-US" altLang="ko-KR" sz="1200" dirty="0">
                        <a:latin typeface="스스로넷 설립체" panose="00000500000000000000" pitchFamily="2" charset="-127"/>
                        <a:ea typeface="스스로넷 설립체" panose="00000500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탭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29200"/>
                  </a:ext>
                </a:extLst>
              </a:tr>
            </a:tbl>
          </a:graphicData>
        </a:graphic>
      </p:graphicFrame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CCEFBA0-291A-9011-9095-04C9A6A9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58158" y="6582239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166DEC-799D-2064-6235-9779CDD51BDB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4116163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0EE7DE-E2E7-2569-4BC2-08BDD2334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739137"/>
              </p:ext>
            </p:extLst>
          </p:nvPr>
        </p:nvGraphicFramePr>
        <p:xfrm>
          <a:off x="202691" y="1999607"/>
          <a:ext cx="11786616" cy="402111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09624">
                  <a:extLst>
                    <a:ext uri="{9D8B030D-6E8A-4147-A177-3AD203B41FA5}">
                      <a16:colId xmlns:a16="http://schemas.microsoft.com/office/drawing/2014/main" val="1833941899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624278209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044619434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775338813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012166474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58792794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88039085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39540305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493123242"/>
                    </a:ext>
                  </a:extLst>
                </a:gridCol>
              </a:tblGrid>
              <a:tr h="50263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2024.04.22(</a:t>
                      </a:r>
                      <a:r>
                        <a:rPr lang="ko-KR" altLang="en-US" sz="1200" dirty="0"/>
                        <a:t>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2024.04.23(</a:t>
                      </a:r>
                      <a:r>
                        <a:rPr lang="ko-KR" altLang="en-US" sz="1200" dirty="0"/>
                        <a:t>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2024.04.24(</a:t>
                      </a:r>
                      <a:r>
                        <a:rPr lang="ko-KR" altLang="en-US" sz="1200" dirty="0"/>
                        <a:t>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2024.04.25(</a:t>
                      </a:r>
                      <a:r>
                        <a:rPr lang="ko-KR" altLang="en-US" sz="1200" dirty="0"/>
                        <a:t>목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2024.04.26(</a:t>
                      </a:r>
                      <a:r>
                        <a:rPr lang="ko-KR" altLang="en-US" sz="1200" dirty="0"/>
                        <a:t>금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2024.04.27(</a:t>
                      </a:r>
                      <a:r>
                        <a:rPr lang="ko-KR" altLang="en-US" sz="1200" dirty="0"/>
                        <a:t>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2024.04.28(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2024.04.29(</a:t>
                      </a:r>
                      <a:r>
                        <a:rPr lang="ko-KR" altLang="en-US" sz="1200" dirty="0"/>
                        <a:t>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41906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Ending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Scene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497193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좀비 재난 발생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0218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배경 음악 및</a:t>
                      </a:r>
                      <a:endParaRPr lang="en-US" altLang="ko-KR" sz="1200" dirty="0">
                        <a:latin typeface="스스로넷 설립체" panose="00000500000000000000" pitchFamily="2" charset="-127"/>
                        <a:ea typeface="스스로넷 설립체" panose="00000500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효과음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30171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튜토리얼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6420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02695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최종 기획서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8759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시연 영상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86095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BEFAA8-FF13-1963-9E10-939ED2EE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FB1CE-2359-3AA3-350C-8C82C356D26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23286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1143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언어 및 프로그램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0C2EEF5F-3BB5-8490-1774-2971BB8BB81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" y="2429827"/>
            <a:ext cx="482835" cy="454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4189A-8558-1D63-DC57-E8086E5169CE}"/>
              </a:ext>
            </a:extLst>
          </p:cNvPr>
          <p:cNvSpPr txBox="1"/>
          <p:nvPr/>
        </p:nvSpPr>
        <p:spPr>
          <a:xfrm>
            <a:off x="841572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언어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5" name="그림 4" descr="그래픽, 상징, 로고, 스크린샷이(가) 표시된 사진&#10;&#10;자동 생성된 설명">
            <a:extLst>
              <a:ext uri="{FF2B5EF4-FFF2-40B4-BE49-F238E27FC236}">
                <a16:creationId xmlns:a16="http://schemas.microsoft.com/office/drawing/2014/main" id="{656B6E31-7F1B-C5A8-71EA-51B3BB5CBA7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56" y="2660667"/>
            <a:ext cx="3674189" cy="2449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2F12F4-343F-1CCD-8DED-8D833D5AE46F}"/>
              </a:ext>
            </a:extLst>
          </p:cNvPr>
          <p:cNvSpPr txBox="1"/>
          <p:nvPr/>
        </p:nvSpPr>
        <p:spPr>
          <a:xfrm>
            <a:off x="1322792" y="4829405"/>
            <a:ext cx="73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C++</a:t>
            </a:r>
          </a:p>
        </p:txBody>
      </p:sp>
      <p:pic>
        <p:nvPicPr>
          <p:cNvPr id="10" name="그림 9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12721620-5FAD-EADA-3FD6-A65039B49F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1" y="2429827"/>
            <a:ext cx="482835" cy="454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B9FDFF-55A3-F491-C648-006ED2325BFA}"/>
              </a:ext>
            </a:extLst>
          </p:cNvPr>
          <p:cNvSpPr txBox="1"/>
          <p:nvPr/>
        </p:nvSpPr>
        <p:spPr>
          <a:xfrm>
            <a:off x="3909655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IDE</a:t>
            </a:r>
          </a:p>
        </p:txBody>
      </p:sp>
      <p:pic>
        <p:nvPicPr>
          <p:cNvPr id="14" name="그림 13" descr="그래픽, 보라색, 다채로움, 라일락이(가) 표시된 사진&#10;&#10;자동 생성된 설명">
            <a:extLst>
              <a:ext uri="{FF2B5EF4-FFF2-40B4-BE49-F238E27FC236}">
                <a16:creationId xmlns:a16="http://schemas.microsoft.com/office/drawing/2014/main" id="{00CE8DB7-47F0-493F-1EB4-59473ACB8C2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90" y="2987113"/>
            <a:ext cx="2913805" cy="1639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73F7B4-BA15-8F39-AF02-2A0829B2CB58}"/>
              </a:ext>
            </a:extLst>
          </p:cNvPr>
          <p:cNvSpPr txBox="1"/>
          <p:nvPr/>
        </p:nvSpPr>
        <p:spPr>
          <a:xfrm>
            <a:off x="3699215" y="4812869"/>
            <a:ext cx="212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Visual Studio</a:t>
            </a:r>
          </a:p>
        </p:txBody>
      </p:sp>
      <p:pic>
        <p:nvPicPr>
          <p:cNvPr id="22" name="그림 2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3B7E71A3-31B2-75E0-2F98-E72AF53ACB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15" y="2434773"/>
            <a:ext cx="482835" cy="4544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DE9686-861B-F5F8-EC5A-5B66FB639753}"/>
              </a:ext>
            </a:extLst>
          </p:cNvPr>
          <p:cNvSpPr txBox="1"/>
          <p:nvPr/>
        </p:nvSpPr>
        <p:spPr>
          <a:xfrm>
            <a:off x="7043749" y="2392425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형상 관리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7CE7CBF-376C-97F1-7719-7010D7404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84" y="2987113"/>
            <a:ext cx="1700460" cy="17004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31FD88-C86F-6804-89F9-5FBF1E108DF6}"/>
              </a:ext>
            </a:extLst>
          </p:cNvPr>
          <p:cNvSpPr txBox="1"/>
          <p:nvPr/>
        </p:nvSpPr>
        <p:spPr>
          <a:xfrm>
            <a:off x="7126380" y="4808604"/>
            <a:ext cx="1198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GitHub</a:t>
            </a:r>
          </a:p>
        </p:txBody>
      </p:sp>
      <p:pic>
        <p:nvPicPr>
          <p:cNvPr id="31" name="그림 30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5602F476-F922-04C7-E2BD-1B0618B344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742" y="2429827"/>
            <a:ext cx="482835" cy="4544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09964E-AFAE-0806-23B9-9CCC82AC3ACC}"/>
              </a:ext>
            </a:extLst>
          </p:cNvPr>
          <p:cNvSpPr txBox="1"/>
          <p:nvPr/>
        </p:nvSpPr>
        <p:spPr>
          <a:xfrm>
            <a:off x="9942576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툴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34" name="그림 33" descr="다채로움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6AADFCF3-7845-E4B2-FF0D-8D7ED356869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80" y="3045005"/>
            <a:ext cx="1095265" cy="16425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57095A-EB27-3077-44F8-5C2E66502959}"/>
              </a:ext>
            </a:extLst>
          </p:cNvPr>
          <p:cNvSpPr txBox="1"/>
          <p:nvPr/>
        </p:nvSpPr>
        <p:spPr>
          <a:xfrm>
            <a:off x="10245173" y="4780202"/>
            <a:ext cx="1095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Figma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47C8E32D-D925-63C3-9DE2-3D5CEC04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7734E8-B5BB-F4D1-1897-A12DC93FBC3F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29809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1143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23" y="2681316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4908612" y="2805460"/>
            <a:ext cx="3583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C0E22-F385-1FE6-1E76-55F095C563C7}"/>
              </a:ext>
            </a:extLst>
          </p:cNvPr>
          <p:cNvSpPr txBox="1"/>
          <p:nvPr/>
        </p:nvSpPr>
        <p:spPr>
          <a:xfrm>
            <a:off x="3080003" y="3867163"/>
            <a:ext cx="570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그대들은</a:t>
            </a:r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.. 1999</a:t>
            </a:r>
            <a:r>
              <a:rPr lang="ko-KR" altLang="en-US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에서</a:t>
            </a:r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.. </a:t>
            </a:r>
            <a:r>
              <a:rPr lang="ko-KR" altLang="en-US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살아남기를</a:t>
            </a:r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...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0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824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파워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4" y="2695927"/>
            <a:ext cx="4956766" cy="27575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2521057" y="4919499"/>
            <a:ext cx="1478289" cy="518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F99A098-3090-7C4F-2856-B82439DEB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9" t="81129" r="21028"/>
          <a:stretch/>
        </p:blipFill>
        <p:spPr>
          <a:xfrm>
            <a:off x="5911744" y="2329750"/>
            <a:ext cx="5426364" cy="16327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5911744" y="2329749"/>
            <a:ext cx="5426364" cy="1632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999346" y="3146099"/>
            <a:ext cx="1912398" cy="18248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932160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4276912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“</a:t>
            </a:r>
            <a:r>
              <a:rPr lang="ko-KR" altLang="en-US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</a:t>
            </a:r>
            <a:r>
              <a:rPr lang="en-US" altLang="ko-KR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”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라고 불리는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민심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종교권위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존재함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438460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713204" y="4879027"/>
            <a:ext cx="530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정부 예산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돈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파워의 밸런스를 유지하는 것이 핵심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498671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F85B4-AB94-6FE6-5D95-8AB75E5CCF46}"/>
              </a:ext>
            </a:extLst>
          </p:cNvPr>
          <p:cNvSpPr txBox="1"/>
          <p:nvPr/>
        </p:nvSpPr>
        <p:spPr>
          <a:xfrm>
            <a:off x="5713204" y="5453457"/>
            <a:ext cx="247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초기 파워는 모두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50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7A6D13-2119-4FC1-2CB1-482377B5BBAA}"/>
              </a:ext>
            </a:extLst>
          </p:cNvPr>
          <p:cNvSpPr/>
          <p:nvPr/>
        </p:nvSpPr>
        <p:spPr>
          <a:xfrm>
            <a:off x="5686607" y="556114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AF1B08F5-1348-0EA3-4E3D-7F4AE626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7F4000-E51A-8A5E-A320-236E13699D6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9731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3861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endParaRPr lang="ko-KR" altLang="en-US" sz="4400" dirty="0">
              <a:solidFill>
                <a:srgbClr val="21FF46"/>
              </a:solidFill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1" y="2695925"/>
            <a:ext cx="5051554" cy="28102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4085198" y="2686691"/>
            <a:ext cx="1176537" cy="9514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5261735" y="2968528"/>
            <a:ext cx="1883443" cy="1938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885979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4554955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전날의 행동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경고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등의 </a:t>
            </a:r>
            <a:r>
              <a:rPr lang="ko-KR" altLang="en-US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정보를 알려주는 </a:t>
            </a:r>
            <a:r>
              <a:rPr lang="ko-KR" altLang="en-US" sz="20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466264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917516" y="5154982"/>
            <a:ext cx="5960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플레이어는 </a:t>
            </a:r>
            <a:r>
              <a:rPr lang="ko-KR" altLang="en-US" sz="200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특정 행동의 결과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경고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등의 정보는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뉴스탭을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통해서 알 수 있음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526476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E0763589-BEC1-EE61-B967-74731C8B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9" y="1567782"/>
            <a:ext cx="3315163" cy="28102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7145178" y="1563394"/>
            <a:ext cx="3315163" cy="2810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A9FC371-B7F6-CB23-DDBC-9C4C4F40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80FFE-2F87-F7E5-1288-8395A0B502B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69424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4696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4" y="2695927"/>
            <a:ext cx="4931057" cy="27432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3952728" y="3623973"/>
            <a:ext cx="1085133" cy="1922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806149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5439160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44BFF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7DFFFC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 관련하여 대통령이 행할 수 있는 권한이 존재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554685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917516" y="6039187"/>
            <a:ext cx="596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이는 돈과 파워를 조절하는 역할을 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614896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다채로움, 패턴, 그래픽이(가) 표시된 사진&#10;&#10;자동 생성된 설명">
            <a:extLst>
              <a:ext uri="{FF2B5EF4-FFF2-40B4-BE49-F238E27FC236}">
                <a16:creationId xmlns:a16="http://schemas.microsoft.com/office/drawing/2014/main" id="{4678E32D-71D9-FBEC-DF54-C1581BCB8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22" y="1283828"/>
            <a:ext cx="2263036" cy="38711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8213747" y="1819565"/>
            <a:ext cx="1401308" cy="2531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</p:cNvCxnSpPr>
          <p:nvPr/>
        </p:nvCxnSpPr>
        <p:spPr>
          <a:xfrm flipV="1">
            <a:off x="5037861" y="2695927"/>
            <a:ext cx="3175886" cy="18551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A020E58-A0B3-2A3F-9CF3-440A2656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80B20-B052-334D-247E-91B61A5D8372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98167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73982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58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595225"/>
              </p:ext>
            </p:extLst>
          </p:nvPr>
        </p:nvGraphicFramePr>
        <p:xfrm>
          <a:off x="61822" y="1346601"/>
          <a:ext cx="11785600" cy="542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2567709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3163455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3315855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1620981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제목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시민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강한 세금 징수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0.08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약한 세금 징수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0.05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국민 복지 정책 시행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  <a:tr h="444580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군인 월급 삭감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062642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en-US" altLang="ko-KR" sz="1600" dirty="0">
                        <a:solidFill>
                          <a:srgbClr val="6169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6169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 프로파간다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3/10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확률로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프로파간다 실패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b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</a:b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-20 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), -20(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실패 뉴스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597190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7/10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확률로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프로파간다 성공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b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</a:b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+7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성공 뉴스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412900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국방부 예산 확대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+ 6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8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-60,000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원이상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90,000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10622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금지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국민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-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21122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금지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군인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-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9734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참여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5816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A52B6-E621-EDE2-8742-1A1E3449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35F25-16AE-15E5-A3D0-86016FB6142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86207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3677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710488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573787" y="5439160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44BFF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7DFFFC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 관련된 건물을 건설 및 파괴할 수 있음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342878" y="554685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573787" y="5929316"/>
            <a:ext cx="6544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 건설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관련 집단의 파워가 상승하고 파괴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상승만큼 감소함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342878" y="6039095"/>
            <a:ext cx="202824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다채로움, 사각형이(가) 표시된 사진&#10;&#10;자동 생성된 설명">
            <a:extLst>
              <a:ext uri="{FF2B5EF4-FFF2-40B4-BE49-F238E27FC236}">
                <a16:creationId xmlns:a16="http://schemas.microsoft.com/office/drawing/2014/main" id="{92224956-3DA0-CFE1-CA67-F4846474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75" y="1395513"/>
            <a:ext cx="2295129" cy="39194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8079105" y="1860552"/>
            <a:ext cx="1648878" cy="29151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037861" y="3318122"/>
            <a:ext cx="3041244" cy="1361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097DA26-67D1-6EAF-8B9E-9F694F29C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4" y="2695927"/>
            <a:ext cx="4931057" cy="27432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304CC9-2734-64CF-8059-1D6F13A6DA9F}"/>
              </a:ext>
            </a:extLst>
          </p:cNvPr>
          <p:cNvSpPr/>
          <p:nvPr/>
        </p:nvSpPr>
        <p:spPr>
          <a:xfrm>
            <a:off x="3952728" y="3623973"/>
            <a:ext cx="1085133" cy="1922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F83742-62E7-F46D-3036-1546FCE0B73C}"/>
              </a:ext>
            </a:extLst>
          </p:cNvPr>
          <p:cNvSpPr txBox="1"/>
          <p:nvPr/>
        </p:nvSpPr>
        <p:spPr>
          <a:xfrm>
            <a:off x="5573787" y="6375493"/>
            <a:ext cx="596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 파괴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건설 금액의 절반만 돌려받음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B1DAE7-550F-306B-0B9E-FABE79587453}"/>
              </a:ext>
            </a:extLst>
          </p:cNvPr>
          <p:cNvSpPr/>
          <p:nvPr/>
        </p:nvSpPr>
        <p:spPr>
          <a:xfrm>
            <a:off x="5342878" y="648527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DD9612E-D35A-C34A-9284-C1AFA4AE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FE611-4FCC-8AE7-B9F4-A5397B7CE422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60380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2534</Words>
  <Application>Microsoft Office PowerPoint</Application>
  <PresentationFormat>와이드스크린</PresentationFormat>
  <Paragraphs>691</Paragraphs>
  <Slides>46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DOSIyagiBoldface</vt:lpstr>
      <vt:lpstr>맑은 고딕</vt:lpstr>
      <vt:lpstr>스스로넷 설립체</vt:lpstr>
      <vt:lpstr>강원교육모두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오가을</dc:creator>
  <cp:lastModifiedBy>VR</cp:lastModifiedBy>
  <cp:revision>549</cp:revision>
  <dcterms:created xsi:type="dcterms:W3CDTF">2024-04-28T07:27:25Z</dcterms:created>
  <dcterms:modified xsi:type="dcterms:W3CDTF">2024-04-29T07:57:21Z</dcterms:modified>
</cp:coreProperties>
</file>